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8" r:id="rId1"/>
  </p:sldMasterIdLst>
  <p:notesMasterIdLst>
    <p:notesMasterId r:id="rId46"/>
  </p:notesMasterIdLst>
  <p:sldIdLst>
    <p:sldId id="369" r:id="rId2"/>
    <p:sldId id="529" r:id="rId3"/>
    <p:sldId id="421" r:id="rId4"/>
    <p:sldId id="492" r:id="rId5"/>
    <p:sldId id="493" r:id="rId6"/>
    <p:sldId id="494" r:id="rId7"/>
    <p:sldId id="495" r:id="rId8"/>
    <p:sldId id="496" r:id="rId9"/>
    <p:sldId id="497" r:id="rId10"/>
    <p:sldId id="527" r:id="rId11"/>
    <p:sldId id="463" r:id="rId12"/>
    <p:sldId id="498" r:id="rId13"/>
    <p:sldId id="509" r:id="rId14"/>
    <p:sldId id="507" r:id="rId15"/>
    <p:sldId id="508" r:id="rId16"/>
    <p:sldId id="505" r:id="rId17"/>
    <p:sldId id="506" r:id="rId18"/>
    <p:sldId id="464" r:id="rId19"/>
    <p:sldId id="466" r:id="rId20"/>
    <p:sldId id="470" r:id="rId21"/>
    <p:sldId id="471" r:id="rId22"/>
    <p:sldId id="473" r:id="rId23"/>
    <p:sldId id="472" r:id="rId24"/>
    <p:sldId id="510" r:id="rId25"/>
    <p:sldId id="511" r:id="rId26"/>
    <p:sldId id="512" r:id="rId27"/>
    <p:sldId id="513" r:id="rId28"/>
    <p:sldId id="514" r:id="rId29"/>
    <p:sldId id="515" r:id="rId30"/>
    <p:sldId id="516" r:id="rId31"/>
    <p:sldId id="520" r:id="rId32"/>
    <p:sldId id="521" r:id="rId33"/>
    <p:sldId id="522" r:id="rId34"/>
    <p:sldId id="523" r:id="rId35"/>
    <p:sldId id="524" r:id="rId36"/>
    <p:sldId id="484" r:id="rId37"/>
    <p:sldId id="526" r:id="rId38"/>
    <p:sldId id="486" r:id="rId39"/>
    <p:sldId id="487" r:id="rId40"/>
    <p:sldId id="518" r:id="rId41"/>
    <p:sldId id="519" r:id="rId42"/>
    <p:sldId id="489" r:id="rId43"/>
    <p:sldId id="525" r:id="rId44"/>
    <p:sldId id="528" r:id="rId45"/>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10" autoAdjust="0"/>
    <p:restoredTop sz="80076" autoAdjust="0"/>
  </p:normalViewPr>
  <p:slideViewPr>
    <p:cSldViewPr>
      <p:cViewPr>
        <p:scale>
          <a:sx n="83" d="100"/>
          <a:sy n="83" d="100"/>
        </p:scale>
        <p:origin x="-45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vl1pPr>
          </a:lstStyle>
          <a:p>
            <a:pPr>
              <a:defRPr/>
            </a:pPr>
            <a:endParaRPr lang="en-US"/>
          </a:p>
        </p:txBody>
      </p:sp>
      <p:sp>
        <p:nvSpPr>
          <p:cNvPr id="7782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vl1pPr>
          </a:lstStyle>
          <a:p>
            <a:pPr>
              <a:defRPr/>
            </a:pPr>
            <a:endParaRPr lang="en-US"/>
          </a:p>
        </p:txBody>
      </p:sp>
      <p:sp>
        <p:nvSpPr>
          <p:cNvPr id="5120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783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vl1pPr>
          </a:lstStyle>
          <a:p>
            <a:pPr>
              <a:defRPr/>
            </a:pPr>
            <a:endParaRPr lang="en-US"/>
          </a:p>
        </p:txBody>
      </p:sp>
      <p:sp>
        <p:nvSpPr>
          <p:cNvPr id="7783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9EDEFD02-331C-4FD0-AEFE-DFD15A8D6F50}" type="slidenum">
              <a:rPr lang="en-US"/>
              <a:pPr>
                <a:defRPr/>
              </a:pPr>
              <a:t>‹#›</a:t>
            </a:fld>
            <a:endParaRPr lang="en-US"/>
          </a:p>
        </p:txBody>
      </p:sp>
    </p:spTree>
    <p:extLst>
      <p:ext uri="{BB962C8B-B14F-4D97-AF65-F5344CB8AC3E}">
        <p14:creationId xmlns:p14="http://schemas.microsoft.com/office/powerpoint/2010/main" val="21632482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From now on, as I show slides of RDA, please feel free to go ahead and look yourself in the Toolkit.</a:t>
            </a: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F3D879D-1951-4282-8FE6-8BCC6C99EA8D}" type="slidenum">
              <a:rPr lang="en-US" smtClean="0"/>
              <a:pPr/>
              <a:t>2</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Open</a:t>
            </a:r>
            <a:r>
              <a:rPr lang="en-US" baseline="0" smtClean="0"/>
              <a:t> to 6.9. What is the content type of these two expressions? Take a worksheet to begin creating an expression description for the English translation. Record the content type.</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14</a:t>
            </a:fld>
            <a:endParaRPr lang="en-US"/>
          </a:p>
        </p:txBody>
      </p:sp>
    </p:spTree>
    <p:extLst>
      <p:ext uri="{BB962C8B-B14F-4D97-AF65-F5344CB8AC3E}">
        <p14:creationId xmlns:p14="http://schemas.microsoft.com/office/powerpoint/2010/main" val="4123987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What is the content type for these two expressions? The one on the right is an audiobook. Take two worksheets to</a:t>
            </a:r>
            <a:r>
              <a:rPr lang="en-US" baseline="0" smtClean="0"/>
              <a:t> begin an expression description for each expression. Record the content type on each.</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15</a:t>
            </a:fld>
            <a:endParaRPr lang="en-US"/>
          </a:p>
        </p:txBody>
      </p:sp>
    </p:spTree>
    <p:extLst>
      <p:ext uri="{BB962C8B-B14F-4D97-AF65-F5344CB8AC3E}">
        <p14:creationId xmlns:p14="http://schemas.microsoft.com/office/powerpoint/2010/main" val="38895178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Someone</a:t>
            </a:r>
            <a:r>
              <a:rPr lang="en-US" baseline="0" smtClean="0"/>
              <a:t> read 6.10.1.1.</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16</a:t>
            </a:fld>
            <a:endParaRPr lang="en-US"/>
          </a:p>
        </p:txBody>
      </p:sp>
    </p:spTree>
    <p:extLst>
      <p:ext uri="{BB962C8B-B14F-4D97-AF65-F5344CB8AC3E}">
        <p14:creationId xmlns:p14="http://schemas.microsoft.com/office/powerpoint/2010/main" val="32451683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2 expressions. We may </a:t>
            </a:r>
            <a:r>
              <a:rPr lang="en-US" baseline="0" smtClean="0"/>
              <a:t>need two descriptions for the expressions. In the bibliographic record we will need two links (no “English &amp; Spanish” heading under RDA). Under LC policy we could just use the authorized access point for the </a:t>
            </a:r>
            <a:r>
              <a:rPr lang="en-US" i="1" baseline="0" smtClean="0"/>
              <a:t>work</a:t>
            </a:r>
            <a:r>
              <a:rPr lang="en-US" baseline="0" smtClean="0"/>
              <a:t> for the Spanish expression. We created a description for the work in the previous module; we could use that authorized access point in our record. But we </a:t>
            </a:r>
            <a:r>
              <a:rPr lang="en-US" i="1" baseline="0" smtClean="0"/>
              <a:t>could </a:t>
            </a:r>
            <a:r>
              <a:rPr lang="en-US" i="0" baseline="0" smtClean="0"/>
              <a:t>link instead to the Spanish</a:t>
            </a:r>
            <a:r>
              <a:rPr lang="en-US" i="1" baseline="0" smtClean="0"/>
              <a:t> expression</a:t>
            </a:r>
            <a:r>
              <a:rPr lang="en-US" i="0" baseline="0" smtClean="0"/>
              <a:t> rather than the work.</a:t>
            </a:r>
            <a:r>
              <a:rPr lang="en-US" baseline="0" smtClean="0"/>
              <a:t> Just for the exercise, let’s create a description for this specific expressiosn in addition to the three you’re already creating. What can we include so far in our description/record for the Spanish expression? (date--the poem was first published in Spanish in 1957--content type, language)</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19</a:t>
            </a:fld>
            <a:endParaRPr lang="en-US"/>
          </a:p>
        </p:txBody>
      </p:sp>
    </p:spTree>
    <p:extLst>
      <p:ext uri="{BB962C8B-B14F-4D97-AF65-F5344CB8AC3E}">
        <p14:creationId xmlns:p14="http://schemas.microsoft.com/office/powerpoint/2010/main" val="31904133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Record the last name</a:t>
            </a:r>
            <a:r>
              <a:rPr lang="en-US" baseline="0" smtClean="0"/>
              <a:t> of the translator as the other distinguishing characteristic for the translation expressions; record the last name of the narrator for the audiobook expression.</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23</a:t>
            </a:fld>
            <a:endParaRPr lang="en-US"/>
          </a:p>
        </p:txBody>
      </p:sp>
    </p:spTree>
    <p:extLst>
      <p:ext uri="{BB962C8B-B14F-4D97-AF65-F5344CB8AC3E}">
        <p14:creationId xmlns:p14="http://schemas.microsoft.com/office/powerpoint/2010/main" val="32335441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smtClean="0"/>
              <a:t>Look at RDA 9.18 together</a:t>
            </a:r>
            <a:endParaRPr lang="en-US" b="1"/>
          </a:p>
        </p:txBody>
      </p:sp>
      <p:sp>
        <p:nvSpPr>
          <p:cNvPr id="4" name="Slide Number Placeholder 3"/>
          <p:cNvSpPr>
            <a:spLocks noGrp="1"/>
          </p:cNvSpPr>
          <p:nvPr>
            <p:ph type="sldNum" sz="quarter" idx="10"/>
          </p:nvPr>
        </p:nvSpPr>
        <p:spPr/>
        <p:txBody>
          <a:bodyPr/>
          <a:lstStyle/>
          <a:p>
            <a:pPr>
              <a:defRPr/>
            </a:pPr>
            <a:fld id="{66234AA0-43A0-45ED-B3ED-FFC56F917F73}" type="slidenum">
              <a:rPr lang="en-US" smtClean="0"/>
              <a:pPr>
                <a:defRPr/>
              </a:pPr>
              <a:t>24</a:t>
            </a:fld>
            <a:endParaRPr lang="en-US"/>
          </a:p>
        </p:txBody>
      </p:sp>
    </p:spTree>
    <p:extLst>
      <p:ext uri="{BB962C8B-B14F-4D97-AF65-F5344CB8AC3E}">
        <p14:creationId xmlns:p14="http://schemas.microsoft.com/office/powerpoint/2010/main" val="5286278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Remember we’re NOT discussing</a:t>
            </a:r>
            <a:r>
              <a:rPr lang="en-US" baseline="0" smtClean="0"/>
              <a:t> the authorized access point yet!</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26</a:t>
            </a:fld>
            <a:endParaRPr lang="en-US"/>
          </a:p>
        </p:txBody>
      </p:sp>
    </p:spTree>
    <p:extLst>
      <p:ext uri="{BB962C8B-B14F-4D97-AF65-F5344CB8AC3E}">
        <p14:creationId xmlns:p14="http://schemas.microsoft.com/office/powerpoint/2010/main" val="12580885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Begin filling out the 1XX fields in your authority worksheets by recording the form of the authorized access point for the</a:t>
            </a:r>
            <a:r>
              <a:rPr lang="en-US" baseline="0" smtClean="0"/>
              <a:t> work. We already did these in the previous module.</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27</a:t>
            </a:fld>
            <a:endParaRPr lang="en-US"/>
          </a:p>
        </p:txBody>
      </p:sp>
    </p:spTree>
    <p:extLst>
      <p:ext uri="{BB962C8B-B14F-4D97-AF65-F5344CB8AC3E}">
        <p14:creationId xmlns:p14="http://schemas.microsoft.com/office/powerpoint/2010/main" val="25752733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28</a:t>
            </a:fld>
            <a:endParaRPr lang="en-US"/>
          </a:p>
        </p:txBody>
      </p:sp>
    </p:spTree>
    <p:extLst>
      <p:ext uri="{BB962C8B-B14F-4D97-AF65-F5344CB8AC3E}">
        <p14:creationId xmlns:p14="http://schemas.microsoft.com/office/powerpoint/2010/main" val="25752733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Do the exercise together for</a:t>
            </a:r>
            <a:r>
              <a:rPr lang="en-US" baseline="0" smtClean="0"/>
              <a:t> one or two (or more)</a:t>
            </a:r>
            <a:r>
              <a:rPr lang="en-US" smtClean="0"/>
              <a:t>, on the board.</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29</a:t>
            </a:fld>
            <a:endParaRPr lang="en-US"/>
          </a:p>
        </p:txBody>
      </p:sp>
    </p:spTree>
    <p:extLst>
      <p:ext uri="{BB962C8B-B14F-4D97-AF65-F5344CB8AC3E}">
        <p14:creationId xmlns:p14="http://schemas.microsoft.com/office/powerpoint/2010/main" val="2575273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module will speak about creating records and access points for Expressions. Later</a:t>
            </a:r>
            <a:r>
              <a:rPr lang="en-US" baseline="0" smtClean="0"/>
              <a:t> modules </a:t>
            </a:r>
            <a:r>
              <a:rPr lang="en-US" smtClean="0"/>
              <a:t>will speak about making records for</a:t>
            </a:r>
            <a:r>
              <a:rPr lang="en-US" baseline="0" smtClean="0"/>
              <a:t> </a:t>
            </a:r>
            <a:r>
              <a:rPr lang="en-US" smtClean="0"/>
              <a:t>manifestations and items. Although they will be needed for some records, RDA has not yet formulated a way to create access points for manifestations and items.</a:t>
            </a:r>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09390E2-DB93-42E0-8273-2326E522895E}" type="slidenum">
              <a:rPr lang="en-US" smtClean="0"/>
              <a:pPr/>
              <a:t>3</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IN the first instance, the cataloger</a:t>
            </a:r>
            <a:r>
              <a:rPr lang="en-US" baseline="0" smtClean="0"/>
              <a:t> knew that this particular expression of Blade Runner was known both as the “final cut” and as the “25th anniversary edition”. “Final cut” was chosen as the distinguishing attribute for the authorized access point, but to help users that might think of this expression by the edition statement, the cataloger used that to create a variant access point.</a:t>
            </a:r>
          </a:p>
          <a:p>
            <a:endParaRPr lang="en-US" baseline="0" smtClean="0"/>
          </a:p>
          <a:p>
            <a:r>
              <a:rPr lang="en-US" baseline="0" smtClean="0"/>
              <a:t>The second type of variant is very common with translations. In this case the Hebrew title, technically a variant title for the work, is obviously closely associated with this expression, and inclusion of it as a variant access point will help guide the user to the expression.</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30</a:t>
            </a:fld>
            <a:endParaRPr lang="en-US"/>
          </a:p>
        </p:txBody>
      </p:sp>
    </p:spTree>
    <p:extLst>
      <p:ext uri="{BB962C8B-B14F-4D97-AF65-F5344CB8AC3E}">
        <p14:creationId xmlns:p14="http://schemas.microsoft.com/office/powerpoint/2010/main" val="25752733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31</a:t>
            </a:fld>
            <a:endParaRPr lang="en-US"/>
          </a:p>
        </p:txBody>
      </p:sp>
    </p:spTree>
    <p:extLst>
      <p:ext uri="{BB962C8B-B14F-4D97-AF65-F5344CB8AC3E}">
        <p14:creationId xmlns:p14="http://schemas.microsoft.com/office/powerpoint/2010/main" val="25752733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32</a:t>
            </a:fld>
            <a:endParaRPr lang="en-US"/>
          </a:p>
        </p:txBody>
      </p:sp>
    </p:spTree>
    <p:extLst>
      <p:ext uri="{BB962C8B-B14F-4D97-AF65-F5344CB8AC3E}">
        <p14:creationId xmlns:p14="http://schemas.microsoft.com/office/powerpoint/2010/main" val="25752733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There are numerous</a:t>
            </a:r>
            <a:r>
              <a:rPr lang="en-US" baseline="0" smtClean="0"/>
              <a:t> arrangements of Good King Wenceslas. This is the one by McDonald.</a:t>
            </a:r>
          </a:p>
          <a:p>
            <a:endParaRPr lang="en-US" baseline="0" smtClean="0"/>
          </a:p>
          <a:p>
            <a:r>
              <a:rPr lang="en-US" baseline="0" smtClean="0"/>
              <a:t>There are numerous arrangements of All I do is dream of you. </a:t>
            </a:r>
            <a:r>
              <a:rPr lang="en-US" sz="1200" smtClean="0"/>
              <a:t>Bublé is one of the arrangers. Bublé’s arrangement</a:t>
            </a:r>
            <a:r>
              <a:rPr lang="en-US" sz="1200" baseline="0" smtClean="0"/>
              <a:t> exists in two expressions, the notated music and a recording. This is one way of differentiating. Another possible way would be to differentiate first by </a:t>
            </a:r>
            <a:r>
              <a:rPr lang="en-US" sz="1200" smtClean="0"/>
              <a:t>Bublé, then by the content type.</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33</a:t>
            </a:fld>
            <a:endParaRPr lang="en-US"/>
          </a:p>
        </p:txBody>
      </p:sp>
    </p:spTree>
    <p:extLst>
      <p:ext uri="{BB962C8B-B14F-4D97-AF65-F5344CB8AC3E}">
        <p14:creationId xmlns:p14="http://schemas.microsoft.com/office/powerpoint/2010/main" val="25752733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On date of expression, be cautious! Use</a:t>
            </a:r>
            <a:r>
              <a:rPr lang="en-US" baseline="0" smtClean="0"/>
              <a:t> the date of EXPRESSION, which is not necessarily the same as the date of the manifestation you have in your hand.</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34</a:t>
            </a:fld>
            <a:endParaRPr lang="en-US"/>
          </a:p>
        </p:txBody>
      </p:sp>
    </p:spTree>
    <p:extLst>
      <p:ext uri="{BB962C8B-B14F-4D97-AF65-F5344CB8AC3E}">
        <p14:creationId xmlns:p14="http://schemas.microsoft.com/office/powerpoint/2010/main" val="19587110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On date of expression, be cautious! Use</a:t>
            </a:r>
            <a:r>
              <a:rPr lang="en-US" baseline="0" smtClean="0"/>
              <a:t> the date of EXPRESSION, which is not necessarily the same as the date of the manifestation you have in your hand.</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35</a:t>
            </a:fld>
            <a:endParaRPr lang="en-US"/>
          </a:p>
        </p:txBody>
      </p:sp>
    </p:spTree>
    <p:extLst>
      <p:ext uri="{BB962C8B-B14F-4D97-AF65-F5344CB8AC3E}">
        <p14:creationId xmlns:p14="http://schemas.microsoft.com/office/powerpoint/2010/main" val="19587110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Similarly,</a:t>
            </a:r>
            <a:r>
              <a:rPr lang="en-US" baseline="0" smtClean="0"/>
              <a:t> other types of relationships to an expression may be recorded (for example, to a related expression), as appropriate.</a:t>
            </a:r>
            <a:endParaRPr lang="en-US"/>
          </a:p>
        </p:txBody>
      </p:sp>
      <p:sp>
        <p:nvSpPr>
          <p:cNvPr id="4" name="Slide Number Placeholder 3"/>
          <p:cNvSpPr>
            <a:spLocks noGrp="1"/>
          </p:cNvSpPr>
          <p:nvPr>
            <p:ph type="sldNum" sz="quarter" idx="10"/>
          </p:nvPr>
        </p:nvSpPr>
        <p:spPr/>
        <p:txBody>
          <a:bodyPr/>
          <a:lstStyle/>
          <a:p>
            <a:pPr>
              <a:defRPr/>
            </a:pPr>
            <a:fld id="{66234AA0-43A0-45ED-B3ED-FFC56F917F73}" type="slidenum">
              <a:rPr lang="en-US" smtClean="0"/>
              <a:pPr>
                <a:defRPr/>
              </a:pPr>
              <a:t>37</a:t>
            </a:fld>
            <a:endParaRPr lang="en-US"/>
          </a:p>
        </p:txBody>
      </p:sp>
    </p:spTree>
    <p:extLst>
      <p:ext uri="{BB962C8B-B14F-4D97-AF65-F5344CB8AC3E}">
        <p14:creationId xmlns:p14="http://schemas.microsoft.com/office/powerpoint/2010/main" val="38956850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116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“Spanish” is probably</a:t>
            </a:r>
            <a:r>
              <a:rPr lang="en-US" baseline="0" smtClean="0"/>
              <a:t> all that is needed to differentiate this expression from any others. There’s only one Spanish expression.</a:t>
            </a:r>
            <a:endParaRPr lang="en-US" smtClean="0"/>
          </a:p>
        </p:txBody>
      </p:sp>
      <p:sp>
        <p:nvSpPr>
          <p:cNvPr id="1116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7E91EDC-B6B8-4081-8D38-69B05337794F}" type="slidenum">
              <a:rPr lang="en-US" smtClean="0"/>
              <a:pPr/>
              <a:t>38</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this case “other distinguishing characteristic” is core because it is needed to distinguish this English expression from another English expression--there are more than one translation.</a:t>
            </a:r>
          </a:p>
        </p:txBody>
      </p:sp>
      <p:sp>
        <p:nvSpPr>
          <p:cNvPr id="1126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7CC1ED9-3A3B-479E-B7AF-745109AC3CCE}" type="slidenum">
              <a:rPr lang="en-US" smtClean="0"/>
              <a:pPr/>
              <a:t>39</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this case “other distinguishing characteristic” is core because it is needed to distinguish this English expression from another English expression--there are many more than one translation.</a:t>
            </a:r>
          </a:p>
        </p:txBody>
      </p:sp>
      <p:sp>
        <p:nvSpPr>
          <p:cNvPr id="1126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7CC1ED9-3A3B-479E-B7AF-745109AC3CCE}" type="slidenum">
              <a:rPr lang="en-US" smtClean="0"/>
              <a:pPr/>
              <a:t>40</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smtClean="0"/>
              <a:t>Think of some examples of expressions.</a:t>
            </a:r>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EAD162D-026E-49DA-AA67-D24E7B83FA8D}" type="slidenum">
              <a:rPr lang="en-US" smtClean="0"/>
              <a:pPr/>
              <a:t>4</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this case we’ve added content type to distinguish this expression from other English expressions,</a:t>
            </a:r>
            <a:r>
              <a:rPr lang="en-US" baseline="0" smtClean="0"/>
              <a:t> but still further differentiation is needed because there are more than one English spoken word expression of the Iliad. There are probably other ways this could be done. So we added “Molina” as an “other distinguishing characteristic”.</a:t>
            </a:r>
            <a:endParaRPr lang="en-US" smtClean="0"/>
          </a:p>
        </p:txBody>
      </p:sp>
      <p:sp>
        <p:nvSpPr>
          <p:cNvPr id="1126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7CC1ED9-3A3B-479E-B7AF-745109AC3CCE}" type="slidenum">
              <a:rPr lang="en-US" smtClean="0"/>
              <a:pPr/>
              <a:t>41</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Open to 5.3, find the core elements for expressions</a:t>
            </a:r>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5</a:t>
            </a:fld>
            <a:endParaRPr lang="en-US"/>
          </a:p>
        </p:txBody>
      </p:sp>
    </p:spTree>
    <p:extLst>
      <p:ext uri="{BB962C8B-B14F-4D97-AF65-F5344CB8AC3E}">
        <p14:creationId xmlns:p14="http://schemas.microsoft.com/office/powerpoint/2010/main" val="2905926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6</a:t>
            </a:fld>
            <a:endParaRPr lang="en-US"/>
          </a:p>
        </p:txBody>
      </p:sp>
    </p:spTree>
    <p:extLst>
      <p:ext uri="{BB962C8B-B14F-4D97-AF65-F5344CB8AC3E}">
        <p14:creationId xmlns:p14="http://schemas.microsoft.com/office/powerpoint/2010/main" val="8126404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Everyone go</a:t>
            </a:r>
            <a:r>
              <a:rPr lang="en-US" baseline="0" smtClean="0"/>
              <a:t> to RDA 5.8</a:t>
            </a:r>
            <a:endParaRPr lang="en-US"/>
          </a:p>
        </p:txBody>
      </p:sp>
      <p:sp>
        <p:nvSpPr>
          <p:cNvPr id="4" name="Slide Number Placeholder 3"/>
          <p:cNvSpPr>
            <a:spLocks noGrp="1"/>
          </p:cNvSpPr>
          <p:nvPr>
            <p:ph type="sldNum" sz="quarter" idx="10"/>
          </p:nvPr>
        </p:nvSpPr>
        <p:spPr/>
        <p:txBody>
          <a:bodyPr/>
          <a:lstStyle/>
          <a:p>
            <a:pPr>
              <a:defRPr/>
            </a:pPr>
            <a:fld id="{66234AA0-43A0-45ED-B3ED-FFC56F917F73}" type="slidenum">
              <a:rPr lang="en-US" smtClean="0"/>
              <a:pPr>
                <a:defRPr/>
              </a:pPr>
              <a:t>7</a:t>
            </a:fld>
            <a:endParaRPr lang="en-US"/>
          </a:p>
        </p:txBody>
      </p:sp>
    </p:spTree>
    <p:extLst>
      <p:ext uri="{BB962C8B-B14F-4D97-AF65-F5344CB8AC3E}">
        <p14:creationId xmlns:p14="http://schemas.microsoft.com/office/powerpoint/2010/main" val="18718825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Explain the OCLC 670.</a:t>
            </a:r>
          </a:p>
          <a:p>
            <a:endParaRPr lang="en-US" smtClean="0"/>
          </a:p>
          <a:p>
            <a:r>
              <a:rPr lang="en-US" smtClean="0"/>
              <a:t>It’s important to include information about relationships such as editors and translators</a:t>
            </a:r>
            <a:r>
              <a:rPr lang="en-US" baseline="0" smtClean="0"/>
              <a:t> for expression descriptions.</a:t>
            </a:r>
            <a:endParaRPr lang="en-US"/>
          </a:p>
        </p:txBody>
      </p:sp>
      <p:sp>
        <p:nvSpPr>
          <p:cNvPr id="4" name="Slide Number Placeholder 3"/>
          <p:cNvSpPr>
            <a:spLocks noGrp="1"/>
          </p:cNvSpPr>
          <p:nvPr>
            <p:ph type="sldNum" sz="quarter" idx="10"/>
          </p:nvPr>
        </p:nvSpPr>
        <p:spPr/>
        <p:txBody>
          <a:bodyPr/>
          <a:lstStyle/>
          <a:p>
            <a:pPr>
              <a:defRPr/>
            </a:pPr>
            <a:fld id="{66234AA0-43A0-45ED-B3ED-FFC56F917F73}" type="slidenum">
              <a:rPr lang="en-US" smtClean="0"/>
              <a:pPr>
                <a:defRPr/>
              </a:pPr>
              <a:t>8</a:t>
            </a:fld>
            <a:endParaRPr lang="en-US"/>
          </a:p>
        </p:txBody>
      </p:sp>
    </p:spTree>
    <p:extLst>
      <p:ext uri="{BB962C8B-B14F-4D97-AF65-F5344CB8AC3E}">
        <p14:creationId xmlns:p14="http://schemas.microsoft.com/office/powerpoint/2010/main" val="32518767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Now please turn to Chapter 6 if you’re not already there.</a:t>
            </a:r>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AD1DCCB-B256-4129-ACA1-2F22B2B01B05}" type="slidenum">
              <a:rPr lang="en-US" smtClean="0"/>
              <a:pPr/>
              <a:t>9</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EDEFD02-331C-4FD0-AEFE-DFD15A8D6F50}" type="slidenum">
              <a:rPr lang="en-US" smtClean="0"/>
              <a:pPr>
                <a:defRPr/>
              </a:pPr>
              <a:t>13</a:t>
            </a:fld>
            <a:endParaRPr lang="en-US"/>
          </a:p>
        </p:txBody>
      </p:sp>
    </p:spTree>
    <p:extLst>
      <p:ext uri="{BB962C8B-B14F-4D97-AF65-F5344CB8AC3E}">
        <p14:creationId xmlns:p14="http://schemas.microsoft.com/office/powerpoint/2010/main" val="3609844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2686050"/>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9. Describing Expressions</a:t>
            </a:r>
            <a:endParaRPr lang="en-US"/>
          </a:p>
        </p:txBody>
      </p:sp>
      <p:sp>
        <p:nvSpPr>
          <p:cNvPr id="6" name="Slide Number Placeholder 5"/>
          <p:cNvSpPr>
            <a:spLocks noGrp="1"/>
          </p:cNvSpPr>
          <p:nvPr>
            <p:ph type="sldNum" sz="quarter" idx="12"/>
          </p:nvPr>
        </p:nvSpPr>
        <p:spPr/>
        <p:txBody>
          <a:bodyPr/>
          <a:lstStyle>
            <a:lvl1pPr>
              <a:defRPr/>
            </a:lvl1pPr>
          </a:lstStyle>
          <a:p>
            <a:pPr>
              <a:defRPr/>
            </a:pPr>
            <a:fld id="{6AB6C514-0B45-4F14-8AA6-5DF49A543A8F}" type="slidenum">
              <a:rPr lang="en-US"/>
              <a:pPr>
                <a:defRPr/>
              </a:pPr>
              <a:t>‹#›</a:t>
            </a:fld>
            <a:endParaRPr lang="en-US"/>
          </a:p>
        </p:txBody>
      </p:sp>
    </p:spTree>
    <p:extLst>
      <p:ext uri="{BB962C8B-B14F-4D97-AF65-F5344CB8AC3E}">
        <p14:creationId xmlns:p14="http://schemas.microsoft.com/office/powerpoint/2010/main" val="2745980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9. Describing Expressions</a:t>
            </a:r>
            <a:endParaRPr lang="en-US"/>
          </a:p>
        </p:txBody>
      </p:sp>
      <p:sp>
        <p:nvSpPr>
          <p:cNvPr id="6" name="Slide Number Placeholder 5"/>
          <p:cNvSpPr>
            <a:spLocks noGrp="1"/>
          </p:cNvSpPr>
          <p:nvPr>
            <p:ph type="sldNum" sz="quarter" idx="12"/>
          </p:nvPr>
        </p:nvSpPr>
        <p:spPr/>
        <p:txBody>
          <a:bodyPr/>
          <a:lstStyle>
            <a:lvl1pPr>
              <a:defRPr/>
            </a:lvl1pPr>
          </a:lstStyle>
          <a:p>
            <a:pPr>
              <a:defRPr/>
            </a:pPr>
            <a:fld id="{B9265B22-5040-47BB-80C8-7D967C664775}" type="slidenum">
              <a:rPr lang="en-US"/>
              <a:pPr>
                <a:defRPr/>
              </a:pPr>
              <a:t>‹#›</a:t>
            </a:fld>
            <a:endParaRPr lang="en-US"/>
          </a:p>
        </p:txBody>
      </p:sp>
    </p:spTree>
    <p:extLst>
      <p:ext uri="{BB962C8B-B14F-4D97-AF65-F5344CB8AC3E}">
        <p14:creationId xmlns:p14="http://schemas.microsoft.com/office/powerpoint/2010/main" val="3337249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9. Describing Expressions</a:t>
            </a:r>
            <a:endParaRPr lang="en-US"/>
          </a:p>
        </p:txBody>
      </p:sp>
      <p:sp>
        <p:nvSpPr>
          <p:cNvPr id="6" name="Slide Number Placeholder 5"/>
          <p:cNvSpPr>
            <a:spLocks noGrp="1"/>
          </p:cNvSpPr>
          <p:nvPr>
            <p:ph type="sldNum" sz="quarter" idx="12"/>
          </p:nvPr>
        </p:nvSpPr>
        <p:spPr/>
        <p:txBody>
          <a:bodyPr/>
          <a:lstStyle>
            <a:lvl1pPr>
              <a:defRPr/>
            </a:lvl1pPr>
          </a:lstStyle>
          <a:p>
            <a:pPr>
              <a:defRPr/>
            </a:pPr>
            <a:fld id="{3E412736-4CF5-4799-9CEC-7017E42DFA0C}" type="slidenum">
              <a:rPr lang="en-US"/>
              <a:pPr>
                <a:defRPr/>
              </a:pPr>
              <a:t>‹#›</a:t>
            </a:fld>
            <a:endParaRPr lang="en-US"/>
          </a:p>
        </p:txBody>
      </p:sp>
    </p:spTree>
    <p:extLst>
      <p:ext uri="{BB962C8B-B14F-4D97-AF65-F5344CB8AC3E}">
        <p14:creationId xmlns:p14="http://schemas.microsoft.com/office/powerpoint/2010/main" val="3496907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9. Describing Expressions</a:t>
            </a:r>
            <a:endParaRPr lang="en-US"/>
          </a:p>
        </p:txBody>
      </p:sp>
      <p:sp>
        <p:nvSpPr>
          <p:cNvPr id="6" name="Slide Number Placeholder 5"/>
          <p:cNvSpPr>
            <a:spLocks noGrp="1"/>
          </p:cNvSpPr>
          <p:nvPr>
            <p:ph type="sldNum" sz="quarter" idx="12"/>
          </p:nvPr>
        </p:nvSpPr>
        <p:spPr/>
        <p:txBody>
          <a:bodyPr/>
          <a:lstStyle>
            <a:lvl1pPr>
              <a:defRPr/>
            </a:lvl1pPr>
          </a:lstStyle>
          <a:p>
            <a:pPr>
              <a:defRPr/>
            </a:pPr>
            <a:fld id="{D92AA2C8-A7FF-495D-8849-DA0C39E4BF22}" type="slidenum">
              <a:rPr lang="en-US"/>
              <a:pPr>
                <a:defRPr/>
              </a:pPr>
              <a:t>‹#›</a:t>
            </a:fld>
            <a:endParaRPr lang="en-US"/>
          </a:p>
        </p:txBody>
      </p:sp>
    </p:spTree>
    <p:extLst>
      <p:ext uri="{BB962C8B-B14F-4D97-AF65-F5344CB8AC3E}">
        <p14:creationId xmlns:p14="http://schemas.microsoft.com/office/powerpoint/2010/main" val="1463557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9. Describing Expressions</a:t>
            </a:r>
            <a:endParaRPr lang="en-US"/>
          </a:p>
        </p:txBody>
      </p:sp>
      <p:sp>
        <p:nvSpPr>
          <p:cNvPr id="6" name="Slide Number Placeholder 5"/>
          <p:cNvSpPr>
            <a:spLocks noGrp="1"/>
          </p:cNvSpPr>
          <p:nvPr>
            <p:ph type="sldNum" sz="quarter" idx="12"/>
          </p:nvPr>
        </p:nvSpPr>
        <p:spPr/>
        <p:txBody>
          <a:bodyPr/>
          <a:lstStyle>
            <a:lvl1pPr>
              <a:defRPr/>
            </a:lvl1pPr>
          </a:lstStyle>
          <a:p>
            <a:pPr>
              <a:defRPr/>
            </a:pPr>
            <a:fld id="{F0AEEC88-35C4-46EB-B433-A699E404652F}" type="slidenum">
              <a:rPr lang="en-US"/>
              <a:pPr>
                <a:defRPr/>
              </a:pPr>
              <a:t>‹#›</a:t>
            </a:fld>
            <a:endParaRPr lang="en-US"/>
          </a:p>
        </p:txBody>
      </p:sp>
    </p:spTree>
    <p:extLst>
      <p:ext uri="{BB962C8B-B14F-4D97-AF65-F5344CB8AC3E}">
        <p14:creationId xmlns:p14="http://schemas.microsoft.com/office/powerpoint/2010/main" val="369819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Module 9. Describing Expressions</a:t>
            </a:r>
            <a:endParaRPr lang="en-US"/>
          </a:p>
        </p:txBody>
      </p:sp>
      <p:sp>
        <p:nvSpPr>
          <p:cNvPr id="7" name="Slide Number Placeholder 5"/>
          <p:cNvSpPr>
            <a:spLocks noGrp="1"/>
          </p:cNvSpPr>
          <p:nvPr>
            <p:ph type="sldNum" sz="quarter" idx="12"/>
          </p:nvPr>
        </p:nvSpPr>
        <p:spPr/>
        <p:txBody>
          <a:bodyPr/>
          <a:lstStyle>
            <a:lvl1pPr>
              <a:defRPr/>
            </a:lvl1pPr>
          </a:lstStyle>
          <a:p>
            <a:pPr>
              <a:defRPr/>
            </a:pPr>
            <a:fld id="{C4D1F42F-807F-4CE8-A249-28C523118968}" type="slidenum">
              <a:rPr lang="en-US"/>
              <a:pPr>
                <a:defRPr/>
              </a:pPr>
              <a:t>‹#›</a:t>
            </a:fld>
            <a:endParaRPr lang="en-US"/>
          </a:p>
        </p:txBody>
      </p:sp>
    </p:spTree>
    <p:extLst>
      <p:ext uri="{BB962C8B-B14F-4D97-AF65-F5344CB8AC3E}">
        <p14:creationId xmlns:p14="http://schemas.microsoft.com/office/powerpoint/2010/main" val="838944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Module 9. Describing Expressions</a:t>
            </a:r>
            <a:endParaRPr lang="en-US"/>
          </a:p>
        </p:txBody>
      </p:sp>
      <p:sp>
        <p:nvSpPr>
          <p:cNvPr id="9" name="Slide Number Placeholder 5"/>
          <p:cNvSpPr>
            <a:spLocks noGrp="1"/>
          </p:cNvSpPr>
          <p:nvPr>
            <p:ph type="sldNum" sz="quarter" idx="12"/>
          </p:nvPr>
        </p:nvSpPr>
        <p:spPr/>
        <p:txBody>
          <a:bodyPr/>
          <a:lstStyle>
            <a:lvl1pPr>
              <a:defRPr/>
            </a:lvl1pPr>
          </a:lstStyle>
          <a:p>
            <a:pPr>
              <a:defRPr/>
            </a:pPr>
            <a:fld id="{AE86D6EF-AFB9-4364-B4B6-85532BAB6D52}" type="slidenum">
              <a:rPr lang="en-US"/>
              <a:pPr>
                <a:defRPr/>
              </a:pPr>
              <a:t>‹#›</a:t>
            </a:fld>
            <a:endParaRPr lang="en-US"/>
          </a:p>
        </p:txBody>
      </p:sp>
    </p:spTree>
    <p:extLst>
      <p:ext uri="{BB962C8B-B14F-4D97-AF65-F5344CB8AC3E}">
        <p14:creationId xmlns:p14="http://schemas.microsoft.com/office/powerpoint/2010/main" val="2706681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Module 9. Describing Expressions</a:t>
            </a:r>
            <a:endParaRPr lang="en-US"/>
          </a:p>
        </p:txBody>
      </p:sp>
      <p:sp>
        <p:nvSpPr>
          <p:cNvPr id="5" name="Slide Number Placeholder 5"/>
          <p:cNvSpPr>
            <a:spLocks noGrp="1"/>
          </p:cNvSpPr>
          <p:nvPr>
            <p:ph type="sldNum" sz="quarter" idx="12"/>
          </p:nvPr>
        </p:nvSpPr>
        <p:spPr/>
        <p:txBody>
          <a:bodyPr/>
          <a:lstStyle>
            <a:lvl1pPr>
              <a:defRPr/>
            </a:lvl1pPr>
          </a:lstStyle>
          <a:p>
            <a:pPr>
              <a:defRPr/>
            </a:pPr>
            <a:fld id="{081DF157-BBE1-49B2-A13E-DCCC2AC17CD1}" type="slidenum">
              <a:rPr lang="en-US"/>
              <a:pPr>
                <a:defRPr/>
              </a:pPr>
              <a:t>‹#›</a:t>
            </a:fld>
            <a:endParaRPr lang="en-US"/>
          </a:p>
        </p:txBody>
      </p:sp>
    </p:spTree>
    <p:extLst>
      <p:ext uri="{BB962C8B-B14F-4D97-AF65-F5344CB8AC3E}">
        <p14:creationId xmlns:p14="http://schemas.microsoft.com/office/powerpoint/2010/main" val="1452865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Module 9. Describing Expressions</a:t>
            </a:r>
            <a:endParaRPr lang="en-US"/>
          </a:p>
        </p:txBody>
      </p:sp>
      <p:sp>
        <p:nvSpPr>
          <p:cNvPr id="4" name="Slide Number Placeholder 5"/>
          <p:cNvSpPr>
            <a:spLocks noGrp="1"/>
          </p:cNvSpPr>
          <p:nvPr>
            <p:ph type="sldNum" sz="quarter" idx="12"/>
          </p:nvPr>
        </p:nvSpPr>
        <p:spPr/>
        <p:txBody>
          <a:bodyPr/>
          <a:lstStyle>
            <a:lvl1pPr>
              <a:defRPr/>
            </a:lvl1pPr>
          </a:lstStyle>
          <a:p>
            <a:pPr>
              <a:defRPr/>
            </a:pPr>
            <a:fld id="{A95B0788-70D2-40EA-BDDE-5CE79E6FCB27}" type="slidenum">
              <a:rPr lang="en-US"/>
              <a:pPr>
                <a:defRPr/>
              </a:pPr>
              <a:t>‹#›</a:t>
            </a:fld>
            <a:endParaRPr lang="en-US"/>
          </a:p>
        </p:txBody>
      </p:sp>
    </p:spTree>
    <p:extLst>
      <p:ext uri="{BB962C8B-B14F-4D97-AF65-F5344CB8AC3E}">
        <p14:creationId xmlns:p14="http://schemas.microsoft.com/office/powerpoint/2010/main" val="3560579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Module 9. Describing Expressions</a:t>
            </a:r>
            <a:endParaRPr lang="en-US"/>
          </a:p>
        </p:txBody>
      </p:sp>
      <p:sp>
        <p:nvSpPr>
          <p:cNvPr id="7" name="Slide Number Placeholder 5"/>
          <p:cNvSpPr>
            <a:spLocks noGrp="1"/>
          </p:cNvSpPr>
          <p:nvPr>
            <p:ph type="sldNum" sz="quarter" idx="12"/>
          </p:nvPr>
        </p:nvSpPr>
        <p:spPr/>
        <p:txBody>
          <a:bodyPr/>
          <a:lstStyle>
            <a:lvl1pPr>
              <a:defRPr/>
            </a:lvl1pPr>
          </a:lstStyle>
          <a:p>
            <a:pPr>
              <a:defRPr/>
            </a:pPr>
            <a:fld id="{D9FD24E3-F95D-4095-9900-0FEF144DC112}" type="slidenum">
              <a:rPr lang="en-US"/>
              <a:pPr>
                <a:defRPr/>
              </a:pPr>
              <a:t>‹#›</a:t>
            </a:fld>
            <a:endParaRPr lang="en-US"/>
          </a:p>
        </p:txBody>
      </p:sp>
    </p:spTree>
    <p:extLst>
      <p:ext uri="{BB962C8B-B14F-4D97-AF65-F5344CB8AC3E}">
        <p14:creationId xmlns:p14="http://schemas.microsoft.com/office/powerpoint/2010/main" val="1555642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Module 9. Describing Expressions</a:t>
            </a:r>
            <a:endParaRPr lang="en-US"/>
          </a:p>
        </p:txBody>
      </p:sp>
      <p:sp>
        <p:nvSpPr>
          <p:cNvPr id="7" name="Slide Number Placeholder 5"/>
          <p:cNvSpPr>
            <a:spLocks noGrp="1"/>
          </p:cNvSpPr>
          <p:nvPr>
            <p:ph type="sldNum" sz="quarter" idx="12"/>
          </p:nvPr>
        </p:nvSpPr>
        <p:spPr/>
        <p:txBody>
          <a:bodyPr/>
          <a:lstStyle>
            <a:lvl1pPr>
              <a:defRPr/>
            </a:lvl1pPr>
          </a:lstStyle>
          <a:p>
            <a:pPr>
              <a:defRPr/>
            </a:pPr>
            <a:fld id="{8EC626D9-36FC-4C0D-9FF3-B66CDBF3A3BB}" type="slidenum">
              <a:rPr lang="en-US"/>
              <a:pPr>
                <a:defRPr/>
              </a:pPr>
              <a:t>‹#›</a:t>
            </a:fld>
            <a:endParaRPr lang="en-US"/>
          </a:p>
        </p:txBody>
      </p:sp>
    </p:spTree>
    <p:extLst>
      <p:ext uri="{BB962C8B-B14F-4D97-AF65-F5344CB8AC3E}">
        <p14:creationId xmlns:p14="http://schemas.microsoft.com/office/powerpoint/2010/main" val="1359490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Module 9. Describing Expressions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E246CE9-9858-480A-AB11-C529B27857FF}" type="slidenum">
              <a:rPr lang="en-US"/>
              <a:pPr>
                <a:defRPr/>
              </a:pPr>
              <a:t>‹#›</a:t>
            </a:fld>
            <a:endParaRPr lang="en-US"/>
          </a:p>
        </p:txBody>
      </p:sp>
      <p:pic>
        <p:nvPicPr>
          <p:cNvPr id="1031" name="Picture 4" descr="RDAlogo_rgb.gif"/>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57200" y="6189663"/>
            <a:ext cx="2133600" cy="592137"/>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352800"/>
            <a:ext cx="6477000" cy="2743200"/>
          </a:xfrm>
        </p:spPr>
        <p:txBody>
          <a:bodyPr/>
          <a:lstStyle/>
          <a:p>
            <a:r>
              <a:rPr lang="en-US" sz="2800" b="1">
                <a:solidFill>
                  <a:schemeClr val="tx1"/>
                </a:solidFill>
              </a:rPr>
              <a:t>RDA Training</a:t>
            </a:r>
            <a:br>
              <a:rPr lang="en-US" sz="2800" b="1">
                <a:solidFill>
                  <a:schemeClr val="tx1"/>
                </a:solidFill>
              </a:rPr>
            </a:br>
            <a:r>
              <a:rPr lang="en-US" sz="2800" b="1">
                <a:solidFill>
                  <a:schemeClr val="tx1"/>
                </a:solidFill>
              </a:rPr>
              <a:t>University of Nevada, </a:t>
            </a:r>
            <a:r>
              <a:rPr lang="en-US" sz="2800" b="1" smtClean="0">
                <a:solidFill>
                  <a:schemeClr val="tx1"/>
                </a:solidFill>
              </a:rPr>
              <a:t>Las Vegas</a:t>
            </a:r>
            <a:endParaRPr lang="en-US" sz="2800" b="1">
              <a:solidFill>
                <a:schemeClr val="tx1"/>
              </a:solidFill>
            </a:endParaRPr>
          </a:p>
          <a:p>
            <a:r>
              <a:rPr lang="en-US" sz="2800" b="1" smtClean="0">
                <a:solidFill>
                  <a:schemeClr val="tx1"/>
                </a:solidFill>
              </a:rPr>
              <a:t>May 2013</a:t>
            </a:r>
            <a:endParaRPr lang="en-US" sz="2800" dirty="0">
              <a:solidFill>
                <a:schemeClr val="tx1"/>
              </a:solidFill>
            </a:endParaRPr>
          </a:p>
        </p:txBody>
      </p:sp>
      <p:sp>
        <p:nvSpPr>
          <p:cNvPr id="5" name="Title 4"/>
          <p:cNvSpPr>
            <a:spLocks noGrp="1"/>
          </p:cNvSpPr>
          <p:nvPr>
            <p:ph type="ctrTitle"/>
          </p:nvPr>
        </p:nvSpPr>
        <p:spPr>
          <a:xfrm>
            <a:off x="685800" y="1524000"/>
            <a:ext cx="7772400" cy="1470025"/>
          </a:xfrm>
        </p:spPr>
        <p:txBody>
          <a:bodyPr/>
          <a:lstStyle/>
          <a:p>
            <a:r>
              <a:rPr lang="en-US" sz="3600" b="1" smtClean="0"/>
              <a:t>Module </a:t>
            </a:r>
            <a:r>
              <a:rPr lang="en-US" sz="3600" b="1"/>
              <a:t>9</a:t>
            </a:r>
            <a:r>
              <a:rPr lang="en-US" sz="3600" b="1" smtClean="0"/>
              <a:t/>
            </a:r>
            <a:br>
              <a:rPr lang="en-US" sz="3600" b="1" smtClean="0"/>
            </a:br>
            <a:r>
              <a:rPr lang="en-US" sz="3600" b="1" smtClean="0"/>
              <a:t>Describing Expressions</a:t>
            </a:r>
            <a:br>
              <a:rPr lang="en-US" sz="3600" b="1" smtClean="0"/>
            </a:br>
            <a:endParaRPr lang="en-US" sz="2400"/>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4" name="Slide Number Placeholder 3"/>
          <p:cNvSpPr>
            <a:spLocks noGrp="1"/>
          </p:cNvSpPr>
          <p:nvPr>
            <p:ph type="sldNum" sz="quarter" idx="12"/>
          </p:nvPr>
        </p:nvSpPr>
        <p:spPr/>
        <p:txBody>
          <a:bodyPr/>
          <a:lstStyle/>
          <a:p>
            <a:pPr>
              <a:defRPr/>
            </a:pPr>
            <a:fld id="{6AB6C514-0B45-4F14-8AA6-5DF49A543A8F}" type="slidenum">
              <a:rPr lang="en-US" smtClean="0"/>
              <a:pPr>
                <a:defRPr/>
              </a:pPr>
              <a:t>1</a:t>
            </a:fld>
            <a:endParaRPr lang="en-US"/>
          </a:p>
        </p:txBody>
      </p:sp>
    </p:spTree>
    <p:extLst>
      <p:ext uri="{BB962C8B-B14F-4D97-AF65-F5344CB8AC3E}">
        <p14:creationId xmlns:p14="http://schemas.microsoft.com/office/powerpoint/2010/main" val="18172508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Identifying Expressions: Sources</a:t>
            </a:r>
          </a:p>
        </p:txBody>
      </p:sp>
      <p:sp>
        <p:nvSpPr>
          <p:cNvPr id="19459" name="Content Placeholder 2"/>
          <p:cNvSpPr>
            <a:spLocks noGrp="1"/>
          </p:cNvSpPr>
          <p:nvPr>
            <p:ph idx="1"/>
          </p:nvPr>
        </p:nvSpPr>
        <p:spPr/>
        <p:txBody>
          <a:bodyPr/>
          <a:lstStyle/>
          <a:p>
            <a:r>
              <a:rPr lang="en-US" smtClean="0"/>
              <a:t>Sources to check</a:t>
            </a:r>
          </a:p>
          <a:p>
            <a:pPr lvl="1"/>
            <a:r>
              <a:rPr lang="en-US" smtClean="0"/>
              <a:t>The resource you are cataloging</a:t>
            </a:r>
          </a:p>
          <a:p>
            <a:pPr lvl="1"/>
            <a:r>
              <a:rPr lang="en-US" smtClean="0"/>
              <a:t>The LC/NACO Authority File (authorities.loc.gov)</a:t>
            </a:r>
          </a:p>
          <a:p>
            <a:pPr lvl="1"/>
            <a:r>
              <a:rPr lang="en-US" smtClean="0"/>
              <a:t>Your database (e.g. OCLC)</a:t>
            </a:r>
          </a:p>
          <a:p>
            <a:pPr lvl="1"/>
            <a:r>
              <a:rPr lang="en-US" smtClean="0"/>
              <a:t>Optional: Other useful sources</a:t>
            </a:r>
          </a:p>
          <a:p>
            <a:pPr lvl="2"/>
            <a:r>
              <a:rPr lang="en-US" smtClean="0"/>
              <a:t>Virtual </a:t>
            </a:r>
            <a:r>
              <a:rPr lang="en-US"/>
              <a:t>International Authority File (http://</a:t>
            </a:r>
            <a:r>
              <a:rPr lang="en-US" smtClean="0"/>
              <a:t>viaf.org)</a:t>
            </a:r>
            <a:endParaRPr lang="en-US"/>
          </a:p>
          <a:p>
            <a:pPr lvl="2"/>
            <a:r>
              <a:rPr lang="en-US"/>
              <a:t>Wikipedia (http://www.wikipedia.org/)</a:t>
            </a:r>
          </a:p>
          <a:p>
            <a:pPr lvl="2"/>
            <a:r>
              <a:rPr lang="en-US" smtClean="0"/>
              <a:t>Other sources such as encyclopedias and dictionaries</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9E3B6C1D-0A64-44B3-8B9C-DFA8D7B038DA}" type="slidenum">
              <a:rPr lang="en-US" smtClean="0"/>
              <a:pPr>
                <a:defRPr/>
              </a:pPr>
              <a:t>10</a:t>
            </a:fld>
            <a:endParaRPr lang="en-US"/>
          </a:p>
        </p:txBody>
      </p:sp>
    </p:spTree>
    <p:extLst>
      <p:ext uri="{BB962C8B-B14F-4D97-AF65-F5344CB8AC3E}">
        <p14:creationId xmlns:p14="http://schemas.microsoft.com/office/powerpoint/2010/main" val="22421403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4"/>
          <p:cNvSpPr>
            <a:spLocks noGrp="1"/>
          </p:cNvSpPr>
          <p:nvPr>
            <p:ph type="title"/>
          </p:nvPr>
        </p:nvSpPr>
        <p:spPr/>
        <p:txBody>
          <a:bodyPr/>
          <a:lstStyle/>
          <a:p>
            <a:r>
              <a:rPr lang="en-US" smtClean="0"/>
              <a:t>Attributes of Expressions:</a:t>
            </a:r>
            <a:br>
              <a:rPr lang="en-US" smtClean="0"/>
            </a:br>
            <a:r>
              <a:rPr lang="en-US" smtClean="0"/>
              <a:t>Title?</a:t>
            </a:r>
          </a:p>
        </p:txBody>
      </p:sp>
      <p:sp>
        <p:nvSpPr>
          <p:cNvPr id="46083" name="Content Placeholder 5"/>
          <p:cNvSpPr>
            <a:spLocks noGrp="1"/>
          </p:cNvSpPr>
          <p:nvPr>
            <p:ph idx="1"/>
          </p:nvPr>
        </p:nvSpPr>
        <p:spPr/>
        <p:txBody>
          <a:bodyPr/>
          <a:lstStyle/>
          <a:p>
            <a:r>
              <a:rPr lang="en-US" smtClean="0"/>
              <a:t>Title is not considered an attribute of an expression in RDA, so there is no expression title element guideline.</a:t>
            </a:r>
          </a:p>
          <a:p>
            <a:r>
              <a:rPr lang="en-US" smtClean="0"/>
              <a:t>The authorized access point for an expression is created by adding elements to the authorized access point for a work.</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11</a:t>
            </a:fld>
            <a:endParaRPr lang="en-US"/>
          </a:p>
        </p:txBody>
      </p:sp>
    </p:spTree>
    <p:extLst>
      <p:ext uri="{BB962C8B-B14F-4D97-AF65-F5344CB8AC3E}">
        <p14:creationId xmlns:p14="http://schemas.microsoft.com/office/powerpoint/2010/main" val="38725813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smtClean="0"/>
              <a:t>Attributes of Expressions: </a:t>
            </a:r>
            <a:br>
              <a:rPr lang="en-US" smtClean="0"/>
            </a:br>
            <a:r>
              <a:rPr lang="en-US" smtClean="0"/>
              <a:t>Content Type</a:t>
            </a:r>
          </a:p>
        </p:txBody>
      </p:sp>
      <p:sp>
        <p:nvSpPr>
          <p:cNvPr id="61443" name="Content Placeholder 2"/>
          <p:cNvSpPr>
            <a:spLocks noGrp="1"/>
          </p:cNvSpPr>
          <p:nvPr>
            <p:ph idx="1"/>
          </p:nvPr>
        </p:nvSpPr>
        <p:spPr/>
        <p:txBody>
          <a:bodyPr/>
          <a:lstStyle/>
          <a:p>
            <a:r>
              <a:rPr lang="en-US" smtClean="0"/>
              <a:t>Content type is a core element (5.3)</a:t>
            </a:r>
          </a:p>
          <a:p>
            <a:r>
              <a:rPr lang="en-US" smtClean="0"/>
              <a:t>6.9. Content type is a categorization reflecting the fundamental form of communication in which the content is expressed and the human sense through which it is intended to be perceived.</a:t>
            </a:r>
          </a:p>
          <a:p>
            <a:r>
              <a:rPr lang="en-US" smtClean="0"/>
              <a:t>Terms are from a controlled vocabulary listed in 6.9.1.3, Table 6.1</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12</a:t>
            </a:fld>
            <a:endParaRPr lang="en-US"/>
          </a:p>
        </p:txBody>
      </p:sp>
    </p:spTree>
    <p:extLst>
      <p:ext uri="{BB962C8B-B14F-4D97-AF65-F5344CB8AC3E}">
        <p14:creationId xmlns:p14="http://schemas.microsoft.com/office/powerpoint/2010/main" val="16780881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smtClean="0"/>
              <a:t>Attributes of Expressions: </a:t>
            </a:r>
            <a:br>
              <a:rPr lang="en-US" smtClean="0"/>
            </a:br>
            <a:r>
              <a:rPr lang="en-US" smtClean="0"/>
              <a:t>Content Type</a:t>
            </a:r>
          </a:p>
        </p:txBody>
      </p:sp>
      <p:sp>
        <p:nvSpPr>
          <p:cNvPr id="61443" name="Content Placeholder 2"/>
          <p:cNvSpPr>
            <a:spLocks noGrp="1"/>
          </p:cNvSpPr>
          <p:nvPr>
            <p:ph idx="1"/>
          </p:nvPr>
        </p:nvSpPr>
        <p:spPr/>
        <p:txBody>
          <a:bodyPr/>
          <a:lstStyle/>
          <a:p>
            <a:r>
              <a:rPr lang="en-US" sz="2400" smtClean="0"/>
              <a:t>Content type is recorded in MARC 336</a:t>
            </a:r>
          </a:p>
          <a:p>
            <a:r>
              <a:rPr lang="en-US" sz="2400" smtClean="0"/>
              <a:t>Record the term in subfield $a; record “rdacontent” in subfield $2</a:t>
            </a:r>
          </a:p>
          <a:p>
            <a:pPr marL="457200" lvl="1" indent="0">
              <a:buNone/>
            </a:pPr>
            <a:endParaRPr lang="en-US" sz="2000"/>
          </a:p>
          <a:p>
            <a:pPr marL="457200" lvl="1" indent="0">
              <a:buNone/>
            </a:pPr>
            <a:r>
              <a:rPr lang="en-US" sz="2000" smtClean="0"/>
              <a:t>336	$a notated music $2 rdacontent</a:t>
            </a:r>
          </a:p>
          <a:p>
            <a:pPr marL="457200" lvl="1" indent="0">
              <a:buNone/>
            </a:pPr>
            <a:r>
              <a:rPr lang="en-US" sz="2000" smtClean="0"/>
              <a:t>336	$a text $2 rdacontent</a:t>
            </a:r>
            <a:endParaRPr lang="en-US" sz="2000"/>
          </a:p>
          <a:p>
            <a:pPr marL="57150" indent="0">
              <a:buNone/>
            </a:pPr>
            <a:endParaRPr lang="en-US" sz="2400" smtClean="0"/>
          </a:p>
          <a:p>
            <a:pPr marL="514350" indent="-457200"/>
            <a:r>
              <a:rPr lang="en-US" sz="2400" smtClean="0"/>
              <a:t>NOTE: PCC has (temporarily) asked catalogers not to record content type in NACO expression authority records. We will record it in this workshop as a core element, however.</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13</a:t>
            </a:fld>
            <a:endParaRPr lang="en-US"/>
          </a:p>
        </p:txBody>
      </p:sp>
    </p:spTree>
    <p:extLst>
      <p:ext uri="{BB962C8B-B14F-4D97-AF65-F5344CB8AC3E}">
        <p14:creationId xmlns:p14="http://schemas.microsoft.com/office/powerpoint/2010/main" val="38007705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smtClean="0"/>
              <a:t>Attributes of Expressions: </a:t>
            </a:r>
            <a:br>
              <a:rPr lang="en-US" smtClean="0"/>
            </a:br>
            <a:r>
              <a:rPr lang="en-US" smtClean="0"/>
              <a:t>Exercise: Content Type</a:t>
            </a: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52205" y="1600200"/>
            <a:ext cx="2677395" cy="44866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19200" y="1600200"/>
            <a:ext cx="2482534" cy="449204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14</a:t>
            </a:fld>
            <a:endParaRPr lang="en-US"/>
          </a:p>
        </p:txBody>
      </p:sp>
    </p:spTree>
    <p:extLst>
      <p:ext uri="{BB962C8B-B14F-4D97-AF65-F5344CB8AC3E}">
        <p14:creationId xmlns:p14="http://schemas.microsoft.com/office/powerpoint/2010/main" val="35859491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smtClean="0"/>
              <a:t>Attributes of Expressions: </a:t>
            </a:r>
            <a:br>
              <a:rPr lang="en-US" smtClean="0"/>
            </a:br>
            <a:r>
              <a:rPr lang="en-US" smtClean="0"/>
              <a:t>Exercise: Content Type</a:t>
            </a:r>
          </a:p>
        </p:txBody>
      </p:sp>
      <p:pic>
        <p:nvPicPr>
          <p:cNvPr id="7"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654" t="14695" r="31214" b="19795"/>
          <a:stretch/>
        </p:blipFill>
        <p:spPr bwMode="auto">
          <a:xfrm>
            <a:off x="1695272" y="1600200"/>
            <a:ext cx="2757086" cy="441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descr="Ilia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57801" y="2133599"/>
            <a:ext cx="2954730" cy="341982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3" name="Footer Placeholder 2"/>
          <p:cNvSpPr>
            <a:spLocks noGrp="1"/>
          </p:cNvSpPr>
          <p:nvPr>
            <p:ph type="ftr" sz="quarter" idx="11"/>
          </p:nvPr>
        </p:nvSpPr>
        <p:spPr/>
        <p:txBody>
          <a:bodyPr/>
          <a:lstStyle/>
          <a:p>
            <a:pPr>
              <a:defRPr/>
            </a:pPr>
            <a:r>
              <a:rPr lang="en-US" smtClean="0"/>
              <a:t>Module 9. Describing Expressions</a:t>
            </a:r>
            <a:endParaRPr lang="en-US"/>
          </a:p>
        </p:txBody>
      </p:sp>
      <p:sp>
        <p:nvSpPr>
          <p:cNvPr id="4" name="Slide Number Placeholder 3"/>
          <p:cNvSpPr>
            <a:spLocks noGrp="1"/>
          </p:cNvSpPr>
          <p:nvPr>
            <p:ph type="sldNum" sz="quarter" idx="12"/>
          </p:nvPr>
        </p:nvSpPr>
        <p:spPr/>
        <p:txBody>
          <a:bodyPr/>
          <a:lstStyle/>
          <a:p>
            <a:pPr>
              <a:defRPr/>
            </a:pPr>
            <a:fld id="{D92AA2C8-A7FF-495D-8849-DA0C39E4BF22}" type="slidenum">
              <a:rPr lang="en-US" smtClean="0"/>
              <a:pPr>
                <a:defRPr/>
              </a:pPr>
              <a:t>15</a:t>
            </a:fld>
            <a:endParaRPr lang="en-US"/>
          </a:p>
        </p:txBody>
      </p:sp>
    </p:spTree>
    <p:extLst>
      <p:ext uri="{BB962C8B-B14F-4D97-AF65-F5344CB8AC3E}">
        <p14:creationId xmlns:p14="http://schemas.microsoft.com/office/powerpoint/2010/main" val="10501662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smtClean="0"/>
              <a:t>Attributes of Expressions:</a:t>
            </a:r>
            <a:br>
              <a:rPr lang="en-US" smtClean="0"/>
            </a:br>
            <a:r>
              <a:rPr lang="en-US" smtClean="0"/>
              <a:t>Date of Expression</a:t>
            </a:r>
          </a:p>
        </p:txBody>
      </p:sp>
      <p:sp>
        <p:nvSpPr>
          <p:cNvPr id="59395" name="Content Placeholder 2"/>
          <p:cNvSpPr>
            <a:spLocks noGrp="1"/>
          </p:cNvSpPr>
          <p:nvPr>
            <p:ph idx="1"/>
          </p:nvPr>
        </p:nvSpPr>
        <p:spPr/>
        <p:txBody>
          <a:bodyPr/>
          <a:lstStyle/>
          <a:p>
            <a:r>
              <a:rPr lang="en-US" sz="2800" smtClean="0"/>
              <a:t>6.10.1.1. This element records the earliest date associated with an expression. It is core if needed to distinguish between expressions.</a:t>
            </a:r>
          </a:p>
          <a:p>
            <a:r>
              <a:rPr lang="en-US" sz="2800" smtClean="0"/>
              <a:t>In the absence of other evidence, the date of the earliest manifestation embodying the expression may be treated as the date of expression.</a:t>
            </a:r>
          </a:p>
          <a:p>
            <a:r>
              <a:rPr lang="en-US" sz="2800" smtClean="0"/>
              <a:t>Date of expression may be recorded whether or not it is needed to distinguish. Use the 046 field.</a:t>
            </a:r>
          </a:p>
          <a:p>
            <a:pPr lvl="1"/>
            <a:r>
              <a:rPr lang="en-US" sz="2400" smtClean="0"/>
              <a:t>Beginning or single date created: 046 $k</a:t>
            </a:r>
          </a:p>
          <a:p>
            <a:pPr lvl="1"/>
            <a:r>
              <a:rPr lang="en-US" sz="2400" smtClean="0"/>
              <a:t>Ending date created: 046 $l</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16</a:t>
            </a:fld>
            <a:endParaRPr lang="en-US"/>
          </a:p>
        </p:txBody>
      </p:sp>
    </p:spTree>
    <p:extLst>
      <p:ext uri="{BB962C8B-B14F-4D97-AF65-F5344CB8AC3E}">
        <p14:creationId xmlns:p14="http://schemas.microsoft.com/office/powerpoint/2010/main" val="3584801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US"/>
              <a:t>Attributes of Expressions:</a:t>
            </a:r>
            <a:br>
              <a:rPr lang="en-US"/>
            </a:br>
            <a:r>
              <a:rPr lang="en-US"/>
              <a:t>Date of Expression</a:t>
            </a:r>
            <a:endParaRPr lang="en-US" smtClean="0"/>
          </a:p>
        </p:txBody>
      </p:sp>
      <p:sp>
        <p:nvSpPr>
          <p:cNvPr id="3" name="Content Placeholder 2"/>
          <p:cNvSpPr>
            <a:spLocks noGrp="1"/>
          </p:cNvSpPr>
          <p:nvPr>
            <p:ph idx="1"/>
          </p:nvPr>
        </p:nvSpPr>
        <p:spPr/>
        <p:txBody>
          <a:bodyPr/>
          <a:lstStyle/>
          <a:p>
            <a:pPr>
              <a:defRPr/>
            </a:pPr>
            <a:r>
              <a:rPr lang="en-US" sz="2800" smtClean="0"/>
              <a:t>The Rukeyser translation of Piedra de sol was first published in 1957.</a:t>
            </a:r>
          </a:p>
          <a:p>
            <a:pPr>
              <a:defRPr/>
            </a:pPr>
            <a:r>
              <a:rPr lang="en-US" sz="2800" smtClean="0"/>
              <a:t>The Mitchell translation of the Iliad was first published in 2011.</a:t>
            </a:r>
          </a:p>
          <a:p>
            <a:pPr>
              <a:defRPr/>
            </a:pPr>
            <a:r>
              <a:rPr lang="en-US" sz="2800" smtClean="0"/>
              <a:t>The Alfred Molina performance of the Mitchell translation of the Iliad was first published in 2011.</a:t>
            </a:r>
          </a:p>
          <a:p>
            <a:pPr>
              <a:buFont typeface="Arial" charset="0"/>
              <a:buNone/>
              <a:defRPr/>
            </a:pPr>
            <a:r>
              <a:rPr lang="en-US" sz="2800" smtClean="0"/>
              <a:t>Exercise: Record the date of expression element in the authority record</a:t>
            </a:r>
            <a:endParaRPr lang="en-US" sz="2800"/>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4" name="Slide Number Placeholder 3"/>
          <p:cNvSpPr>
            <a:spLocks noGrp="1"/>
          </p:cNvSpPr>
          <p:nvPr>
            <p:ph type="sldNum" sz="quarter" idx="12"/>
          </p:nvPr>
        </p:nvSpPr>
        <p:spPr/>
        <p:txBody>
          <a:bodyPr/>
          <a:lstStyle/>
          <a:p>
            <a:pPr>
              <a:defRPr/>
            </a:pPr>
            <a:fld id="{D92AA2C8-A7FF-495D-8849-DA0C39E4BF22}" type="slidenum">
              <a:rPr lang="en-US" smtClean="0"/>
              <a:pPr>
                <a:defRPr/>
              </a:pPr>
              <a:t>17</a:t>
            </a:fld>
            <a:endParaRPr lang="en-US"/>
          </a:p>
        </p:txBody>
      </p:sp>
    </p:spTree>
    <p:extLst>
      <p:ext uri="{BB962C8B-B14F-4D97-AF65-F5344CB8AC3E}">
        <p14:creationId xmlns:p14="http://schemas.microsoft.com/office/powerpoint/2010/main" val="1163629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smtClean="0"/>
              <a:t>Attributes of Expressions:</a:t>
            </a:r>
            <a:br>
              <a:rPr lang="en-US" smtClean="0"/>
            </a:br>
            <a:r>
              <a:rPr lang="en-US" smtClean="0"/>
              <a:t>Language</a:t>
            </a:r>
          </a:p>
        </p:txBody>
      </p:sp>
      <p:sp>
        <p:nvSpPr>
          <p:cNvPr id="47107" name="Content Placeholder 2"/>
          <p:cNvSpPr>
            <a:spLocks noGrp="1"/>
          </p:cNvSpPr>
          <p:nvPr>
            <p:ph idx="1"/>
          </p:nvPr>
        </p:nvSpPr>
        <p:spPr/>
        <p:txBody>
          <a:bodyPr/>
          <a:lstStyle/>
          <a:p>
            <a:r>
              <a:rPr lang="en-US" sz="2800" smtClean="0"/>
              <a:t>One of the most important attributes of an expression is its language</a:t>
            </a:r>
          </a:p>
          <a:p>
            <a:r>
              <a:rPr lang="en-US" sz="2800" smtClean="0"/>
              <a:t>Language </a:t>
            </a:r>
            <a:r>
              <a:rPr lang="en-US" sz="2800"/>
              <a:t>of expression is a core element (see 5.3</a:t>
            </a:r>
            <a:r>
              <a:rPr lang="en-US" sz="2800" smtClean="0"/>
              <a:t>)</a:t>
            </a:r>
          </a:p>
          <a:p>
            <a:r>
              <a:rPr lang="en-US" sz="2800" smtClean="0"/>
              <a:t>RDA 6.11. “Record the language or languages of the expression using an appropriate term or terms in the language preferred by the agency creating the data.”</a:t>
            </a:r>
          </a:p>
          <a:p>
            <a:r>
              <a:rPr lang="en-US" sz="2800"/>
              <a:t>Recorded in MARC 377, using the MARC language codes</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18</a:t>
            </a:fld>
            <a:endParaRPr lang="en-US"/>
          </a:p>
        </p:txBody>
      </p:sp>
    </p:spTree>
    <p:extLst>
      <p:ext uri="{BB962C8B-B14F-4D97-AF65-F5344CB8AC3E}">
        <p14:creationId xmlns:p14="http://schemas.microsoft.com/office/powerpoint/2010/main" val="24184799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smtClean="0"/>
              <a:t>Expression Authority Record</a:t>
            </a:r>
            <a:br>
              <a:rPr lang="en-US" smtClean="0"/>
            </a:br>
            <a:r>
              <a:rPr lang="en-US" smtClean="0"/>
              <a:t>Piedra de sol</a:t>
            </a:r>
          </a:p>
        </p:txBody>
      </p:sp>
      <p:sp>
        <p:nvSpPr>
          <p:cNvPr id="49155" name="Content Placeholder 4"/>
          <p:cNvSpPr>
            <a:spLocks noGrp="1"/>
          </p:cNvSpPr>
          <p:nvPr>
            <p:ph idx="1"/>
          </p:nvPr>
        </p:nvSpPr>
        <p:spPr/>
        <p:txBody>
          <a:bodyPr/>
          <a:lstStyle/>
          <a:p>
            <a:pPr>
              <a:buFont typeface="Arial" charset="0"/>
              <a:buNone/>
            </a:pPr>
            <a:r>
              <a:rPr lang="en-US" smtClean="0"/>
              <a:t>Bilingual edition, English &amp; Spanish. How many expressions?</a:t>
            </a:r>
          </a:p>
        </p:txBody>
      </p:sp>
      <p:pic>
        <p:nvPicPr>
          <p:cNvPr id="4915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19600" y="2582863"/>
            <a:ext cx="2286000" cy="38401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19</a:t>
            </a:fld>
            <a:endParaRPr lang="en-US"/>
          </a:p>
        </p:txBody>
      </p:sp>
    </p:spTree>
    <p:extLst>
      <p:ext uri="{BB962C8B-B14F-4D97-AF65-F5344CB8AC3E}">
        <p14:creationId xmlns:p14="http://schemas.microsoft.com/office/powerpoint/2010/main" val="1177454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Please log in to RDA</a:t>
            </a:r>
          </a:p>
        </p:txBody>
      </p:sp>
      <p:sp>
        <p:nvSpPr>
          <p:cNvPr id="22531" name="Content Placeholder 2"/>
          <p:cNvSpPr>
            <a:spLocks noGrp="1"/>
          </p:cNvSpPr>
          <p:nvPr>
            <p:ph idx="1"/>
          </p:nvPr>
        </p:nvSpPr>
        <p:spPr/>
        <p:txBody>
          <a:bodyPr/>
          <a:lstStyle/>
          <a:p>
            <a:endParaRPr lang="en-US" smtClean="0"/>
          </a:p>
          <a:p>
            <a:r>
              <a:rPr lang="en-US" smtClean="0"/>
              <a:t>Please </a:t>
            </a:r>
            <a:r>
              <a:rPr lang="en-US" smtClean="0"/>
              <a:t>feel free to sign up later for a month’s free access so you can practice (see handout)</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a:t>
            </a:fld>
            <a:endParaRPr lang="en-US"/>
          </a:p>
        </p:txBody>
      </p:sp>
    </p:spTree>
    <p:extLst>
      <p:ext uri="{BB962C8B-B14F-4D97-AF65-F5344CB8AC3E}">
        <p14:creationId xmlns:p14="http://schemas.microsoft.com/office/powerpoint/2010/main" val="12233338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smtClean="0"/>
              <a:t>Attributes of Expressions: Other Distinguishing Characteristic</a:t>
            </a:r>
          </a:p>
        </p:txBody>
      </p:sp>
      <p:sp>
        <p:nvSpPr>
          <p:cNvPr id="53251" name="Content Placeholder 2"/>
          <p:cNvSpPr>
            <a:spLocks noGrp="1"/>
          </p:cNvSpPr>
          <p:nvPr>
            <p:ph idx="1"/>
          </p:nvPr>
        </p:nvSpPr>
        <p:spPr/>
        <p:txBody>
          <a:bodyPr/>
          <a:lstStyle/>
          <a:p>
            <a:pPr>
              <a:buFont typeface="Arial" charset="0"/>
              <a:buNone/>
            </a:pPr>
            <a:endParaRPr lang="en-US" smtClean="0"/>
          </a:p>
          <a:p>
            <a:pPr>
              <a:buFont typeface="Arial" charset="0"/>
              <a:buNone/>
            </a:pPr>
            <a:r>
              <a:rPr lang="en-US" smtClean="0"/>
              <a:t>6.12. “Other distinguishing characteristic of the expression is a characteristic other than content type, language of expression, or date of expression that serves to differentiate an expression from another expression of the same work”</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20</a:t>
            </a:fld>
            <a:endParaRPr lang="en-US"/>
          </a:p>
        </p:txBody>
      </p:sp>
    </p:spTree>
    <p:extLst>
      <p:ext uri="{BB962C8B-B14F-4D97-AF65-F5344CB8AC3E}">
        <p14:creationId xmlns:p14="http://schemas.microsoft.com/office/powerpoint/2010/main" val="27064474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smtClean="0"/>
              <a:t>Attributes of Expressions:</a:t>
            </a:r>
            <a:br>
              <a:rPr lang="en-US" smtClean="0"/>
            </a:br>
            <a:r>
              <a:rPr lang="en-US" smtClean="0"/>
              <a:t>Other Distinguishing Characteristic</a:t>
            </a:r>
          </a:p>
        </p:txBody>
      </p:sp>
      <p:sp>
        <p:nvSpPr>
          <p:cNvPr id="54275" name="Content Placeholder 2"/>
          <p:cNvSpPr>
            <a:spLocks noGrp="1"/>
          </p:cNvSpPr>
          <p:nvPr>
            <p:ph idx="1"/>
          </p:nvPr>
        </p:nvSpPr>
        <p:spPr/>
        <p:txBody>
          <a:bodyPr/>
          <a:lstStyle/>
          <a:p>
            <a:r>
              <a:rPr lang="en-US" smtClean="0"/>
              <a:t>6.11. Other distinguishing characteristic of the expression is a core element when needed to differentiate an expression of a work from another expression of the same work.</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21</a:t>
            </a:fld>
            <a:endParaRPr lang="en-US"/>
          </a:p>
        </p:txBody>
      </p:sp>
    </p:spTree>
    <p:extLst>
      <p:ext uri="{BB962C8B-B14F-4D97-AF65-F5344CB8AC3E}">
        <p14:creationId xmlns:p14="http://schemas.microsoft.com/office/powerpoint/2010/main" val="26337180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smtClean="0"/>
              <a:t>Attributes of Expressions:</a:t>
            </a:r>
            <a:br>
              <a:rPr lang="en-US" smtClean="0"/>
            </a:br>
            <a:r>
              <a:rPr lang="en-US" smtClean="0"/>
              <a:t>Other Distinguishing Characteristic</a:t>
            </a:r>
          </a:p>
        </p:txBody>
      </p:sp>
      <p:sp>
        <p:nvSpPr>
          <p:cNvPr id="56323" name="Content Placeholder 2"/>
          <p:cNvSpPr>
            <a:spLocks noGrp="1"/>
          </p:cNvSpPr>
          <p:nvPr>
            <p:ph idx="1"/>
          </p:nvPr>
        </p:nvSpPr>
        <p:spPr/>
        <p:txBody>
          <a:bodyPr/>
          <a:lstStyle/>
          <a:p>
            <a:endParaRPr lang="en-US" smtClean="0"/>
          </a:p>
          <a:p>
            <a:r>
              <a:rPr lang="en-US" smtClean="0"/>
              <a:t>RDA 6.12.1.3. “Record other distinguishing characteristics of the expression.”</a:t>
            </a:r>
          </a:p>
          <a:p>
            <a:r>
              <a:rPr lang="en-US" smtClean="0"/>
              <a:t>Record this element in field 381, subfield $a</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22</a:t>
            </a:fld>
            <a:endParaRPr lang="en-US"/>
          </a:p>
        </p:txBody>
      </p:sp>
    </p:spTree>
    <p:extLst>
      <p:ext uri="{BB962C8B-B14F-4D97-AF65-F5344CB8AC3E}">
        <p14:creationId xmlns:p14="http://schemas.microsoft.com/office/powerpoint/2010/main" val="38991615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smtClean="0"/>
              <a:t>Attributes of Expressions:</a:t>
            </a:r>
            <a:br>
              <a:rPr lang="en-US" smtClean="0"/>
            </a:br>
            <a:r>
              <a:rPr lang="en-US" smtClean="0"/>
              <a:t>Other Distinguishing Characteristic</a:t>
            </a:r>
          </a:p>
        </p:txBody>
      </p:sp>
      <p:sp>
        <p:nvSpPr>
          <p:cNvPr id="55299" name="Content Placeholder 2"/>
          <p:cNvSpPr>
            <a:spLocks noGrp="1"/>
          </p:cNvSpPr>
          <p:nvPr>
            <p:ph idx="1"/>
          </p:nvPr>
        </p:nvSpPr>
        <p:spPr/>
        <p:txBody>
          <a:bodyPr/>
          <a:lstStyle/>
          <a:p>
            <a:endParaRPr lang="en-US" sz="2800" smtClean="0"/>
          </a:p>
          <a:p>
            <a:r>
              <a:rPr lang="en-US" sz="2800" smtClean="0"/>
              <a:t>Use whatever distinguishes the expressions best. </a:t>
            </a:r>
          </a:p>
          <a:p>
            <a:pPr lvl="1"/>
            <a:r>
              <a:rPr lang="en-US" sz="2400" smtClean="0"/>
              <a:t>the surname of an editor or translator</a:t>
            </a:r>
          </a:p>
          <a:p>
            <a:pPr lvl="1"/>
            <a:r>
              <a:rPr lang="en-US" sz="2400" smtClean="0"/>
              <a:t>the name of a version</a:t>
            </a:r>
          </a:p>
          <a:p>
            <a:pPr lvl="1"/>
            <a:r>
              <a:rPr lang="en-US" sz="2400" smtClean="0"/>
              <a:t>the name of a publisher closely associated with the expression</a:t>
            </a:r>
          </a:p>
          <a:p>
            <a:pPr lvl="1"/>
            <a:r>
              <a:rPr lang="en-US" sz="2400" smtClean="0"/>
              <a:t>etc. ...</a:t>
            </a:r>
          </a:p>
          <a:p>
            <a:r>
              <a:rPr lang="en-US" sz="2800" smtClean="0"/>
              <a:t>If it makes more sense, the date of the expression can be used to distinguish instead (RDA 6.10)</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23</a:t>
            </a:fld>
            <a:endParaRPr lang="en-US"/>
          </a:p>
        </p:txBody>
      </p:sp>
    </p:spTree>
    <p:extLst>
      <p:ext uri="{BB962C8B-B14F-4D97-AF65-F5344CB8AC3E}">
        <p14:creationId xmlns:p14="http://schemas.microsoft.com/office/powerpoint/2010/main" val="36381265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Attributes of Expression: </a:t>
            </a:r>
            <a:br>
              <a:rPr lang="en-US" smtClean="0"/>
            </a:br>
            <a:r>
              <a:rPr lang="en-US" smtClean="0"/>
              <a:t>Identifier</a:t>
            </a:r>
            <a:endParaRPr lang="en-US"/>
          </a:p>
        </p:txBody>
      </p:sp>
      <p:sp>
        <p:nvSpPr>
          <p:cNvPr id="3" name="Content Placeholder 2"/>
          <p:cNvSpPr>
            <a:spLocks noGrp="1"/>
          </p:cNvSpPr>
          <p:nvPr>
            <p:ph idx="1"/>
          </p:nvPr>
        </p:nvSpPr>
        <p:spPr/>
        <p:txBody>
          <a:bodyPr/>
          <a:lstStyle/>
          <a:p>
            <a:pPr marL="514350" indent="-457200"/>
            <a:endParaRPr lang="en-US" smtClean="0"/>
          </a:p>
          <a:p>
            <a:pPr marL="514350" indent="-457200"/>
            <a:r>
              <a:rPr lang="en-US" smtClean="0"/>
              <a:t>A character string uniquely associated with an expression or an authority record</a:t>
            </a:r>
          </a:p>
          <a:p>
            <a:pPr marL="514350" indent="-457200"/>
            <a:r>
              <a:rPr lang="en-US" smtClean="0"/>
              <a:t>LCCN associated with an authority record is an identifier, recorded in 010</a:t>
            </a:r>
          </a:p>
          <a:p>
            <a:pPr marL="514350" indent="-457200"/>
            <a:r>
              <a:rPr lang="en-US" smtClean="0"/>
              <a:t>The element is core, but it is usually added to record automatically</a:t>
            </a:r>
          </a:p>
          <a:p>
            <a:pPr marL="457200" lvl="1" indent="0">
              <a:buNone/>
            </a:pPr>
            <a:endParaRPr lang="en-US" smtClean="0"/>
          </a:p>
          <a:p>
            <a:pPr marL="0" indent="0">
              <a:buNone/>
            </a:pPr>
            <a:endParaRPr lang="en-US"/>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24</a:t>
            </a:fld>
            <a:endParaRPr lang="en-US"/>
          </a:p>
        </p:txBody>
      </p:sp>
    </p:spTree>
    <p:extLst>
      <p:ext uri="{BB962C8B-B14F-4D97-AF65-F5344CB8AC3E}">
        <p14:creationId xmlns:p14="http://schemas.microsoft.com/office/powerpoint/2010/main" val="4143837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t>Attributes of Expression: Other Distinguishing characteristic of a Musical Expression</a:t>
            </a:r>
            <a:endParaRPr lang="en-US"/>
          </a:p>
        </p:txBody>
      </p:sp>
      <p:sp>
        <p:nvSpPr>
          <p:cNvPr id="3" name="Content Placeholder 2"/>
          <p:cNvSpPr>
            <a:spLocks noGrp="1"/>
          </p:cNvSpPr>
          <p:nvPr>
            <p:ph idx="1"/>
          </p:nvPr>
        </p:nvSpPr>
        <p:spPr/>
        <p:txBody>
          <a:bodyPr/>
          <a:lstStyle/>
          <a:p>
            <a:r>
              <a:rPr lang="en-US" smtClean="0"/>
              <a:t>6.18.1 gives some expression attributes unique to musical works. If appropriate, record (381 field)</a:t>
            </a:r>
          </a:p>
          <a:p>
            <a:pPr lvl="1"/>
            <a:r>
              <a:rPr lang="en-US" smtClean="0"/>
              <a:t>arranged</a:t>
            </a:r>
          </a:p>
          <a:p>
            <a:pPr lvl="1"/>
            <a:r>
              <a:rPr lang="en-US"/>
              <a:t>S</a:t>
            </a:r>
            <a:r>
              <a:rPr lang="en-US" smtClean="0"/>
              <a:t>ketches</a:t>
            </a:r>
          </a:p>
          <a:p>
            <a:pPr lvl="1"/>
            <a:r>
              <a:rPr lang="en-US" smtClean="0"/>
              <a:t>Vocal Score(s), Chorus score(s)</a:t>
            </a:r>
          </a:p>
          <a:p>
            <a:pPr marL="514350" indent="-457200"/>
            <a:r>
              <a:rPr lang="en-US" smtClean="0"/>
              <a:t>See 6.18.1 for details</a:t>
            </a:r>
            <a:endParaRPr lang="en-US"/>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25</a:t>
            </a:fld>
            <a:endParaRPr lang="en-US"/>
          </a:p>
        </p:txBody>
      </p:sp>
    </p:spTree>
    <p:extLst>
      <p:ext uri="{BB962C8B-B14F-4D97-AF65-F5344CB8AC3E}">
        <p14:creationId xmlns:p14="http://schemas.microsoft.com/office/powerpoint/2010/main" val="26108150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smtClean="0"/>
              <a:t>Attributes of Expression: Other Distinguishing characteristic of a Religious Expression (Bible)</a:t>
            </a:r>
            <a:endParaRPr lang="en-US" sz="3200"/>
          </a:p>
        </p:txBody>
      </p:sp>
      <p:sp>
        <p:nvSpPr>
          <p:cNvPr id="3" name="Content Placeholder 2"/>
          <p:cNvSpPr>
            <a:spLocks noGrp="1"/>
          </p:cNvSpPr>
          <p:nvPr>
            <p:ph idx="1"/>
          </p:nvPr>
        </p:nvSpPr>
        <p:spPr/>
        <p:txBody>
          <a:bodyPr/>
          <a:lstStyle/>
          <a:p>
            <a:r>
              <a:rPr lang="en-US" sz="2800" smtClean="0"/>
              <a:t>6.25.1.4 gives some expression attributes unique to sacred scripture. If appropriate, record (381 field)</a:t>
            </a:r>
          </a:p>
          <a:p>
            <a:pPr lvl="1"/>
            <a:r>
              <a:rPr lang="en-US" sz="2400" smtClean="0"/>
              <a:t>A brief form of the name of the version</a:t>
            </a:r>
          </a:p>
          <a:p>
            <a:pPr lvl="2"/>
            <a:r>
              <a:rPr lang="en-US" sz="2000" smtClean="0"/>
              <a:t>Authorized</a:t>
            </a:r>
          </a:p>
          <a:p>
            <a:pPr lvl="2"/>
            <a:r>
              <a:rPr lang="en-US" sz="2000" smtClean="0"/>
              <a:t>Vulgate</a:t>
            </a:r>
          </a:p>
          <a:p>
            <a:pPr lvl="1"/>
            <a:r>
              <a:rPr lang="en-US" sz="2400" smtClean="0"/>
              <a:t>If the version is known by the name of the translator, record it</a:t>
            </a:r>
          </a:p>
          <a:p>
            <a:pPr lvl="2"/>
            <a:r>
              <a:rPr lang="en-US" sz="2000" smtClean="0"/>
              <a:t>Lamsa</a:t>
            </a:r>
          </a:p>
          <a:p>
            <a:pPr lvl="2"/>
            <a:r>
              <a:rPr lang="en-US" sz="2000" smtClean="0"/>
              <a:t>Smith-Goodspeed</a:t>
            </a:r>
          </a:p>
          <a:p>
            <a:pPr lvl="2"/>
            <a:r>
              <a:rPr lang="en-US" sz="2000" smtClean="0"/>
              <a:t>Gordon and others</a:t>
            </a:r>
            <a:endParaRPr lang="en-US" sz="2400" smtClean="0"/>
          </a:p>
          <a:p>
            <a:pPr marL="514350" indent="-457200"/>
            <a:r>
              <a:rPr lang="en-US" sz="2800" smtClean="0"/>
              <a:t>See 6.25.1.4 for details and other possibilities</a:t>
            </a:r>
            <a:endParaRPr lang="en-US" sz="2800"/>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26</a:t>
            </a:fld>
            <a:endParaRPr lang="en-US"/>
          </a:p>
        </p:txBody>
      </p:sp>
    </p:spTree>
    <p:extLst>
      <p:ext uri="{BB962C8B-B14F-4D97-AF65-F5344CB8AC3E}">
        <p14:creationId xmlns:p14="http://schemas.microsoft.com/office/powerpoint/2010/main" val="30911026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Constructing the Authorized Access Point for an Expression (6.27.3)</a:t>
            </a:r>
            <a:endParaRPr lang="en-US"/>
          </a:p>
        </p:txBody>
      </p:sp>
      <p:sp>
        <p:nvSpPr>
          <p:cNvPr id="3" name="Content Placeholder 2"/>
          <p:cNvSpPr>
            <a:spLocks noGrp="1"/>
          </p:cNvSpPr>
          <p:nvPr>
            <p:ph idx="1"/>
          </p:nvPr>
        </p:nvSpPr>
        <p:spPr/>
        <p:txBody>
          <a:bodyPr/>
          <a:lstStyle/>
          <a:p>
            <a:endParaRPr lang="en-US" smtClean="0"/>
          </a:p>
          <a:p>
            <a:r>
              <a:rPr lang="en-US" smtClean="0"/>
              <a:t>The authorized access point for an expression </a:t>
            </a:r>
            <a:r>
              <a:rPr lang="en-US" i="1" smtClean="0"/>
              <a:t>always</a:t>
            </a:r>
            <a:r>
              <a:rPr lang="en-US" smtClean="0"/>
              <a:t> begins with the authorized access point for the work. Record it in 1XX exactly as it was recorded in the description of the work.</a:t>
            </a:r>
            <a:endParaRPr lang="en-US"/>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27</a:t>
            </a:fld>
            <a:endParaRPr lang="en-US"/>
          </a:p>
        </p:txBody>
      </p:sp>
    </p:spTree>
    <p:extLst>
      <p:ext uri="{BB962C8B-B14F-4D97-AF65-F5344CB8AC3E}">
        <p14:creationId xmlns:p14="http://schemas.microsoft.com/office/powerpoint/2010/main" val="4205245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Constructing the Authorized Access Point for an Expression (6.27.3)</a:t>
            </a:r>
            <a:endParaRPr lang="en-US"/>
          </a:p>
        </p:txBody>
      </p:sp>
      <p:sp>
        <p:nvSpPr>
          <p:cNvPr id="3" name="Content Placeholder 2"/>
          <p:cNvSpPr>
            <a:spLocks noGrp="1"/>
          </p:cNvSpPr>
          <p:nvPr>
            <p:ph idx="1"/>
          </p:nvPr>
        </p:nvSpPr>
        <p:spPr/>
        <p:txBody>
          <a:bodyPr/>
          <a:lstStyle/>
          <a:p>
            <a:r>
              <a:rPr lang="en-US" sz="2400" smtClean="0"/>
              <a:t>Other elements are added “as applicable”, i.e., as needed to distinguish the expression from others. These may already have been recorded in the record as elements</a:t>
            </a:r>
          </a:p>
          <a:p>
            <a:pPr lvl="1"/>
            <a:r>
              <a:rPr lang="en-US" sz="2000" smtClean="0"/>
              <a:t>Content type (6.9)</a:t>
            </a:r>
          </a:p>
          <a:p>
            <a:pPr lvl="1"/>
            <a:r>
              <a:rPr lang="en-US" sz="2000" smtClean="0"/>
              <a:t>Date (6.10)</a:t>
            </a:r>
          </a:p>
          <a:p>
            <a:pPr lvl="1"/>
            <a:r>
              <a:rPr lang="en-US" sz="2000" smtClean="0"/>
              <a:t>Language (6.11)</a:t>
            </a:r>
          </a:p>
          <a:p>
            <a:pPr lvl="1"/>
            <a:r>
              <a:rPr lang="en-US" sz="2000" smtClean="0"/>
              <a:t>Other distinguishing characteristic (6.12)</a:t>
            </a:r>
          </a:p>
          <a:p>
            <a:r>
              <a:rPr lang="en-US" sz="2400" smtClean="0"/>
              <a:t>Cataloger’s judgment about which element(s) to add. What best distinguishes between the expressions?</a:t>
            </a:r>
          </a:p>
          <a:p>
            <a:r>
              <a:rPr lang="en-US" sz="2400" smtClean="0"/>
              <a:t>Some best practices emerging but not completely in place yet.</a:t>
            </a:r>
            <a:endParaRPr lang="en-US" sz="2400"/>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28</a:t>
            </a:fld>
            <a:endParaRPr lang="en-US"/>
          </a:p>
        </p:txBody>
      </p:sp>
    </p:spTree>
    <p:extLst>
      <p:ext uri="{BB962C8B-B14F-4D97-AF65-F5344CB8AC3E}">
        <p14:creationId xmlns:p14="http://schemas.microsoft.com/office/powerpoint/2010/main" val="1672661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Constructing the Authorized Access Point for an Expression (6.27.3)</a:t>
            </a:r>
            <a:endParaRPr lang="en-US"/>
          </a:p>
        </p:txBody>
      </p:sp>
      <p:sp>
        <p:nvSpPr>
          <p:cNvPr id="3" name="Content Placeholder 2"/>
          <p:cNvSpPr>
            <a:spLocks noGrp="1"/>
          </p:cNvSpPr>
          <p:nvPr>
            <p:ph idx="1"/>
          </p:nvPr>
        </p:nvSpPr>
        <p:spPr/>
        <p:txBody>
          <a:bodyPr/>
          <a:lstStyle/>
          <a:p>
            <a:r>
              <a:rPr lang="en-US" sz="2400" smtClean="0"/>
              <a:t>For this exercise, let’s start by adding language to the access points to see if that’s enough to distinguish them.</a:t>
            </a:r>
          </a:p>
          <a:p>
            <a:r>
              <a:rPr lang="en-US" sz="2400" smtClean="0"/>
              <a:t>Is it? If not, we can add something more.</a:t>
            </a:r>
          </a:p>
          <a:p>
            <a:endParaRPr lang="en-US" sz="2400"/>
          </a:p>
          <a:p>
            <a:r>
              <a:rPr lang="en-US" sz="2400" smtClean="0"/>
              <a:t>NOTE on LC practice. Current LC practice for translations is not to differentiate between expressions in the same language unless they are working from copy in which another library has differentiated (see LC-PCC PS 6.27.3). Other libraries can apply RDA.</a:t>
            </a:r>
          </a:p>
          <a:p>
            <a:r>
              <a:rPr lang="en-US" sz="2400" smtClean="0"/>
              <a:t>For this exercise we will follow RDA, not LC practice.</a:t>
            </a:r>
            <a:endParaRPr lang="en-US" sz="2400"/>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29</a:t>
            </a:fld>
            <a:endParaRPr lang="en-US"/>
          </a:p>
        </p:txBody>
      </p:sp>
    </p:spTree>
    <p:extLst>
      <p:ext uri="{BB962C8B-B14F-4D97-AF65-F5344CB8AC3E}">
        <p14:creationId xmlns:p14="http://schemas.microsoft.com/office/powerpoint/2010/main" val="2436214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FRBR Primary Entities</a:t>
            </a:r>
          </a:p>
        </p:txBody>
      </p:sp>
      <p:sp>
        <p:nvSpPr>
          <p:cNvPr id="3075" name="Content Placeholder 2"/>
          <p:cNvSpPr>
            <a:spLocks noGrp="1"/>
          </p:cNvSpPr>
          <p:nvPr>
            <p:ph idx="1"/>
          </p:nvPr>
        </p:nvSpPr>
        <p:spPr/>
        <p:txBody>
          <a:bodyPr/>
          <a:lstStyle/>
          <a:p>
            <a:r>
              <a:rPr lang="en-US" sz="3600" smtClean="0"/>
              <a:t>Work</a:t>
            </a:r>
          </a:p>
          <a:p>
            <a:pPr lvl="1">
              <a:buFont typeface="Arial" charset="0"/>
              <a:buChar char="•"/>
            </a:pPr>
            <a:r>
              <a:rPr lang="en-US" sz="3600" smtClean="0"/>
              <a:t>Expression</a:t>
            </a:r>
          </a:p>
          <a:p>
            <a:pPr lvl="2"/>
            <a:r>
              <a:rPr lang="en-US" sz="3600" smtClean="0"/>
              <a:t>Manifestation</a:t>
            </a:r>
          </a:p>
          <a:p>
            <a:pPr lvl="3">
              <a:buFont typeface="Arial" charset="0"/>
              <a:buChar char="•"/>
            </a:pPr>
            <a:r>
              <a:rPr lang="en-US" sz="3600" smtClean="0"/>
              <a:t>Item</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3</a:t>
            </a:fld>
            <a:endParaRPr lang="en-US"/>
          </a:p>
        </p:txBody>
      </p:sp>
    </p:spTree>
    <p:extLst>
      <p:ext uri="{BB962C8B-B14F-4D97-AF65-F5344CB8AC3E}">
        <p14:creationId xmlns:p14="http://schemas.microsoft.com/office/powerpoint/2010/main" val="25284919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Constructing a Variant Access Point for an Expression (6.27.4.5)</a:t>
            </a:r>
            <a:endParaRPr lang="en-US"/>
          </a:p>
        </p:txBody>
      </p:sp>
      <p:sp>
        <p:nvSpPr>
          <p:cNvPr id="3" name="Content Placeholder 2"/>
          <p:cNvSpPr>
            <a:spLocks noGrp="1"/>
          </p:cNvSpPr>
          <p:nvPr>
            <p:ph idx="1"/>
          </p:nvPr>
        </p:nvSpPr>
        <p:spPr/>
        <p:txBody>
          <a:bodyPr/>
          <a:lstStyle/>
          <a:p>
            <a:r>
              <a:rPr lang="en-US" sz="2400" smtClean="0"/>
              <a:t>No variant access points are core. The decision rests with the cataloger: would it help a user find the expression?</a:t>
            </a:r>
          </a:p>
          <a:p>
            <a:r>
              <a:rPr lang="en-US" sz="2400" smtClean="0"/>
              <a:t>Recorded in 4XX</a:t>
            </a:r>
          </a:p>
          <a:p>
            <a:r>
              <a:rPr lang="en-US" sz="2400" smtClean="0"/>
              <a:t>Two kinds of variants</a:t>
            </a:r>
          </a:p>
          <a:p>
            <a:pPr lvl="1"/>
            <a:r>
              <a:rPr lang="en-US" sz="2000" smtClean="0"/>
              <a:t>Variants created by adding different expression attributes</a:t>
            </a:r>
          </a:p>
          <a:p>
            <a:pPr marL="914400" lvl="2" indent="0">
              <a:buNone/>
            </a:pPr>
            <a:r>
              <a:rPr lang="en-US" sz="1600" smtClean="0"/>
              <a:t>130   0   	$a Blade runner (Motion picture : Final cut) </a:t>
            </a:r>
          </a:p>
          <a:p>
            <a:pPr marL="914400" lvl="2" indent="0">
              <a:buNone/>
            </a:pPr>
            <a:r>
              <a:rPr lang="en-US" sz="1600" smtClean="0"/>
              <a:t>430   0  	$a Blade runner (Motion picture : 25th anniversary edition)</a:t>
            </a:r>
          </a:p>
          <a:p>
            <a:pPr lvl="1"/>
            <a:r>
              <a:rPr lang="en-US" sz="2000" smtClean="0"/>
              <a:t>Variants based on a variant title for the work closely associated with a particular expression</a:t>
            </a:r>
          </a:p>
          <a:p>
            <a:pPr marL="914400" lvl="2" indent="0">
              <a:buNone/>
            </a:pPr>
            <a:r>
              <a:rPr lang="en-US" sz="1600" smtClean="0"/>
              <a:t>100 1	$a Dickens</a:t>
            </a:r>
            <a:r>
              <a:rPr lang="en-US" sz="1600"/>
              <a:t>, Charles, </a:t>
            </a:r>
            <a:r>
              <a:rPr lang="en-US" sz="1600" smtClean="0"/>
              <a:t>$d </a:t>
            </a:r>
            <a:r>
              <a:rPr lang="en-US" sz="1600"/>
              <a:t>1812-1870. </a:t>
            </a:r>
            <a:r>
              <a:rPr lang="en-US" sz="1600" smtClean="0"/>
              <a:t>$t </a:t>
            </a:r>
            <a:r>
              <a:rPr lang="en-US" sz="1600"/>
              <a:t>Old curiosity shop. </a:t>
            </a:r>
            <a:r>
              <a:rPr lang="en-US" sz="1600" smtClean="0"/>
              <a:t>$l Hebrew</a:t>
            </a:r>
          </a:p>
          <a:p>
            <a:pPr marL="914400" lvl="2" indent="0">
              <a:buNone/>
            </a:pPr>
            <a:r>
              <a:rPr lang="vi-VN" sz="1600" smtClean="0">
                <a:latin typeface="Calibri" pitchFamily="34" charset="0"/>
                <a:cs typeface="Calibri" pitchFamily="34" charset="0"/>
              </a:rPr>
              <a:t>400</a:t>
            </a:r>
            <a:r>
              <a:rPr lang="en-US" sz="1600" smtClean="0">
                <a:latin typeface="Calibri" pitchFamily="34" charset="0"/>
                <a:cs typeface="Calibri" pitchFamily="34" charset="0"/>
              </a:rPr>
              <a:t> </a:t>
            </a:r>
            <a:r>
              <a:rPr lang="vi-VN" sz="1600" smtClean="0">
                <a:latin typeface="Calibri" pitchFamily="34" charset="0"/>
                <a:cs typeface="Calibri" pitchFamily="34" charset="0"/>
              </a:rPr>
              <a:t>1 </a:t>
            </a:r>
            <a:r>
              <a:rPr lang="en-US" sz="1600" smtClean="0">
                <a:latin typeface="Calibri" pitchFamily="34" charset="0"/>
                <a:cs typeface="Calibri" pitchFamily="34" charset="0"/>
              </a:rPr>
              <a:t>	$a </a:t>
            </a:r>
            <a:r>
              <a:rPr lang="vi-VN" sz="1600" smtClean="0">
                <a:latin typeface="Calibri" pitchFamily="34" charset="0"/>
                <a:cs typeface="Calibri" pitchFamily="34" charset="0"/>
              </a:rPr>
              <a:t>Dickens</a:t>
            </a:r>
            <a:r>
              <a:rPr lang="vi-VN" sz="1600">
                <a:latin typeface="Calibri" pitchFamily="34" charset="0"/>
                <a:cs typeface="Calibri" pitchFamily="34" charset="0"/>
              </a:rPr>
              <a:t>, Charles, </a:t>
            </a:r>
            <a:r>
              <a:rPr lang="en-US" sz="1600" smtClean="0">
                <a:latin typeface="Calibri" pitchFamily="34" charset="0"/>
                <a:cs typeface="Calibri" pitchFamily="34" charset="0"/>
              </a:rPr>
              <a:t>$</a:t>
            </a:r>
            <a:r>
              <a:rPr lang="vi-VN" sz="1600" smtClean="0">
                <a:latin typeface="Calibri" pitchFamily="34" charset="0"/>
                <a:cs typeface="Calibri" pitchFamily="34" charset="0"/>
              </a:rPr>
              <a:t>d </a:t>
            </a:r>
            <a:r>
              <a:rPr lang="vi-VN" sz="1600">
                <a:latin typeface="Calibri" pitchFamily="34" charset="0"/>
                <a:cs typeface="Calibri" pitchFamily="34" charset="0"/>
              </a:rPr>
              <a:t>1812-1870. </a:t>
            </a:r>
            <a:r>
              <a:rPr lang="en-US" sz="1600" smtClean="0">
                <a:latin typeface="Calibri" pitchFamily="34" charset="0"/>
                <a:cs typeface="Calibri" pitchFamily="34" charset="0"/>
              </a:rPr>
              <a:t>$</a:t>
            </a:r>
            <a:r>
              <a:rPr lang="vi-VN" sz="1600" smtClean="0">
                <a:latin typeface="Calibri" pitchFamily="34" charset="0"/>
                <a:cs typeface="Calibri" pitchFamily="34" charset="0"/>
              </a:rPr>
              <a:t>t </a:t>
            </a:r>
            <a:r>
              <a:rPr lang="he-IL" sz="1600">
                <a:latin typeface="Calibri" pitchFamily="34" charset="0"/>
              </a:rPr>
              <a:t>בית ממכר </a:t>
            </a:r>
            <a:r>
              <a:rPr lang="he-IL" sz="1600" smtClean="0">
                <a:latin typeface="Calibri" pitchFamily="34" charset="0"/>
              </a:rPr>
              <a:t>עתיקות</a:t>
            </a:r>
            <a:endParaRPr lang="en-US" sz="1600" smtClean="0">
              <a:latin typeface="Calibri" pitchFamily="34" charset="0"/>
              <a:cs typeface="Calibri" pitchFamily="34" charset="0"/>
            </a:endParaRPr>
          </a:p>
          <a:p>
            <a:pPr marL="914400" lvl="2" indent="0">
              <a:buNone/>
            </a:pPr>
            <a:r>
              <a:rPr lang="vi-VN" sz="1600" smtClean="0">
                <a:latin typeface="Calibri" pitchFamily="34" charset="0"/>
                <a:cs typeface="Calibri" pitchFamily="34" charset="0"/>
              </a:rPr>
              <a:t>400</a:t>
            </a:r>
            <a:r>
              <a:rPr lang="en-US" sz="1600" smtClean="0">
                <a:latin typeface="Calibri" pitchFamily="34" charset="0"/>
                <a:cs typeface="Calibri" pitchFamily="34" charset="0"/>
              </a:rPr>
              <a:t> </a:t>
            </a:r>
            <a:r>
              <a:rPr lang="vi-VN" sz="1600" smtClean="0">
                <a:latin typeface="Calibri" pitchFamily="34" charset="0"/>
                <a:cs typeface="Calibri" pitchFamily="34" charset="0"/>
              </a:rPr>
              <a:t>1 </a:t>
            </a:r>
            <a:r>
              <a:rPr lang="en-US" sz="1600" smtClean="0">
                <a:latin typeface="Calibri" pitchFamily="34" charset="0"/>
                <a:cs typeface="Calibri" pitchFamily="34" charset="0"/>
              </a:rPr>
              <a:t>	$a </a:t>
            </a:r>
            <a:r>
              <a:rPr lang="vi-VN" sz="1600" smtClean="0">
                <a:latin typeface="Calibri" pitchFamily="34" charset="0"/>
                <a:cs typeface="Calibri" pitchFamily="34" charset="0"/>
              </a:rPr>
              <a:t>Dickens</a:t>
            </a:r>
            <a:r>
              <a:rPr lang="vi-VN" sz="1600">
                <a:latin typeface="Calibri" pitchFamily="34" charset="0"/>
                <a:cs typeface="Calibri" pitchFamily="34" charset="0"/>
              </a:rPr>
              <a:t>, Charles, </a:t>
            </a:r>
            <a:r>
              <a:rPr lang="en-US" sz="1600" smtClean="0">
                <a:latin typeface="Calibri" pitchFamily="34" charset="0"/>
                <a:cs typeface="Calibri" pitchFamily="34" charset="0"/>
              </a:rPr>
              <a:t>$</a:t>
            </a:r>
            <a:r>
              <a:rPr lang="vi-VN" sz="1600" smtClean="0">
                <a:latin typeface="Calibri" pitchFamily="34" charset="0"/>
                <a:cs typeface="Calibri" pitchFamily="34" charset="0"/>
              </a:rPr>
              <a:t>d </a:t>
            </a:r>
            <a:r>
              <a:rPr lang="vi-VN" sz="1600">
                <a:latin typeface="Calibri" pitchFamily="34" charset="0"/>
                <a:cs typeface="Calibri" pitchFamily="34" charset="0"/>
              </a:rPr>
              <a:t>1812-1870. </a:t>
            </a:r>
            <a:r>
              <a:rPr lang="en-US" sz="1600" smtClean="0">
                <a:latin typeface="Calibri" pitchFamily="34" charset="0"/>
                <a:cs typeface="Calibri" pitchFamily="34" charset="0"/>
              </a:rPr>
              <a:t>$</a:t>
            </a:r>
            <a:r>
              <a:rPr lang="vi-VN" sz="1600" smtClean="0">
                <a:latin typeface="Calibri" pitchFamily="34" charset="0"/>
                <a:cs typeface="Calibri" pitchFamily="34" charset="0"/>
              </a:rPr>
              <a:t>t </a:t>
            </a:r>
            <a:r>
              <a:rPr lang="vi-VN" sz="1600">
                <a:latin typeface="Calibri" pitchFamily="34" charset="0"/>
                <a:cs typeface="Calibri" pitchFamily="34" charset="0"/>
              </a:rPr>
              <a:t>Bet-mimkar-ʻatiḳot</a:t>
            </a:r>
          </a:p>
          <a:p>
            <a:pPr marL="914400" lvl="2" indent="0">
              <a:buNone/>
            </a:pPr>
            <a:endParaRPr lang="en-US" sz="1600"/>
          </a:p>
          <a:p>
            <a:pPr lvl="1"/>
            <a:endParaRPr lang="en-US" sz="2000"/>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30</a:t>
            </a:fld>
            <a:endParaRPr lang="en-US"/>
          </a:p>
        </p:txBody>
      </p:sp>
    </p:spTree>
    <p:extLst>
      <p:ext uri="{BB962C8B-B14F-4D97-AF65-F5344CB8AC3E}">
        <p14:creationId xmlns:p14="http://schemas.microsoft.com/office/powerpoint/2010/main" val="21631087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smtClean="0"/>
              <a:t>Constructing the Authorized Access Point for a Musical Expression (6.28.3)</a:t>
            </a:r>
            <a:endParaRPr lang="en-US" sz="3600"/>
          </a:p>
        </p:txBody>
      </p:sp>
      <p:sp>
        <p:nvSpPr>
          <p:cNvPr id="3" name="Content Placeholder 2"/>
          <p:cNvSpPr>
            <a:spLocks noGrp="1"/>
          </p:cNvSpPr>
          <p:nvPr>
            <p:ph idx="1"/>
          </p:nvPr>
        </p:nvSpPr>
        <p:spPr/>
        <p:txBody>
          <a:bodyPr/>
          <a:lstStyle/>
          <a:p>
            <a:pPr marL="400050"/>
            <a:endParaRPr lang="en-US" smtClean="0"/>
          </a:p>
          <a:p>
            <a:pPr marL="400050"/>
            <a:r>
              <a:rPr lang="en-US" smtClean="0"/>
              <a:t>Just as with other access points for expressions, the </a:t>
            </a:r>
            <a:r>
              <a:rPr lang="en-US"/>
              <a:t>authorized access point for </a:t>
            </a:r>
            <a:r>
              <a:rPr lang="en-US" smtClean="0"/>
              <a:t>a musical expression </a:t>
            </a:r>
            <a:r>
              <a:rPr lang="en-US" i="1"/>
              <a:t>always</a:t>
            </a:r>
            <a:r>
              <a:rPr lang="en-US"/>
              <a:t> begins with the authorized access point for the work. Record it in 1XX exactly as it was recorded in the description of the work</a:t>
            </a:r>
            <a:r>
              <a:rPr lang="en-US" smtClean="0"/>
              <a:t>.</a:t>
            </a:r>
            <a:endParaRPr lang="en-US" sz="2400" smtClean="0"/>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31</a:t>
            </a:fld>
            <a:endParaRPr lang="en-US"/>
          </a:p>
        </p:txBody>
      </p:sp>
    </p:spTree>
    <p:extLst>
      <p:ext uri="{BB962C8B-B14F-4D97-AF65-F5344CB8AC3E}">
        <p14:creationId xmlns:p14="http://schemas.microsoft.com/office/powerpoint/2010/main" val="35532425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smtClean="0"/>
              <a:t>Constructing the Authorized Access Point for a Musical Expression (6.28.3)</a:t>
            </a:r>
            <a:endParaRPr lang="en-US" sz="3600"/>
          </a:p>
        </p:txBody>
      </p:sp>
      <p:sp>
        <p:nvSpPr>
          <p:cNvPr id="3" name="Content Placeholder 2"/>
          <p:cNvSpPr>
            <a:spLocks noGrp="1"/>
          </p:cNvSpPr>
          <p:nvPr>
            <p:ph idx="1"/>
          </p:nvPr>
        </p:nvSpPr>
        <p:spPr/>
        <p:txBody>
          <a:bodyPr/>
          <a:lstStyle/>
          <a:p>
            <a:pPr marL="400050"/>
            <a:r>
              <a:rPr lang="en-US" sz="2400"/>
              <a:t>Other elements are added as needed to distinguish the expression from others. These may already have been recorded in the record as elements. Some elements are required, including those mentioned above under “Other Distinguishing characteristic of a Musical Expression</a:t>
            </a:r>
            <a:r>
              <a:rPr lang="en-US" sz="2400" smtClean="0"/>
              <a:t>”</a:t>
            </a:r>
          </a:p>
          <a:p>
            <a:pPr marL="800100" lvl="1"/>
            <a:r>
              <a:rPr lang="en-US" sz="2000" smtClean="0"/>
              <a:t>add “arranged” in subfield $o, following a semicolon</a:t>
            </a:r>
          </a:p>
          <a:p>
            <a:pPr marL="800100" lvl="1"/>
            <a:r>
              <a:rPr lang="en-US" sz="2000" smtClean="0"/>
              <a:t>add “Sketches” in parentheses, in subfield $s</a:t>
            </a:r>
          </a:p>
          <a:p>
            <a:pPr marL="800100" lvl="1"/>
            <a:r>
              <a:rPr lang="en-US" sz="2000" smtClean="0"/>
              <a:t>add “Vocal score” (etc.) in subfield $s following a period</a:t>
            </a:r>
          </a:p>
          <a:p>
            <a:pPr marL="971550" lvl="2" indent="0">
              <a:buNone/>
            </a:pPr>
            <a:endParaRPr lang="en-US" sz="1600" smtClean="0"/>
          </a:p>
          <a:p>
            <a:pPr marL="971550" lvl="2" indent="0">
              <a:buNone/>
            </a:pPr>
            <a:r>
              <a:rPr lang="en-US" sz="1600" smtClean="0"/>
              <a:t>100 1	$a</a:t>
            </a:r>
            <a:r>
              <a:rPr lang="en-US" sz="1400" smtClean="0"/>
              <a:t> </a:t>
            </a:r>
            <a:r>
              <a:rPr lang="vi-VN" sz="1600">
                <a:latin typeface="Calibri" pitchFamily="34" charset="0"/>
                <a:cs typeface="Calibri" pitchFamily="34" charset="0"/>
              </a:rPr>
              <a:t>Schickele, Peter. </a:t>
            </a:r>
            <a:r>
              <a:rPr lang="en-US" sz="1600" smtClean="0">
                <a:latin typeface="Calibri" pitchFamily="34" charset="0"/>
                <a:cs typeface="Calibri" pitchFamily="34" charset="0"/>
              </a:rPr>
              <a:t>$</a:t>
            </a:r>
            <a:r>
              <a:rPr lang="vi-VN" sz="1600" smtClean="0">
                <a:latin typeface="Calibri" pitchFamily="34" charset="0"/>
                <a:cs typeface="Calibri" pitchFamily="34" charset="0"/>
              </a:rPr>
              <a:t>t </a:t>
            </a:r>
            <a:r>
              <a:rPr lang="vi-VN" sz="1600">
                <a:latin typeface="Calibri" pitchFamily="34" charset="0"/>
                <a:cs typeface="Calibri" pitchFamily="34" charset="0"/>
              </a:rPr>
              <a:t>Chaconne à son goût; </a:t>
            </a:r>
            <a:r>
              <a:rPr lang="en-US" sz="1600" smtClean="0">
                <a:latin typeface="Calibri" pitchFamily="34" charset="0"/>
                <a:cs typeface="Calibri" pitchFamily="34" charset="0"/>
              </a:rPr>
              <a:t>$</a:t>
            </a:r>
            <a:r>
              <a:rPr lang="vi-VN" sz="1600" smtClean="0">
                <a:latin typeface="Calibri" pitchFamily="34" charset="0"/>
                <a:cs typeface="Calibri" pitchFamily="34" charset="0"/>
              </a:rPr>
              <a:t>o arranged</a:t>
            </a:r>
            <a:endParaRPr lang="en-US" sz="1600" smtClean="0">
              <a:latin typeface="Calibri" pitchFamily="34" charset="0"/>
              <a:cs typeface="Calibri" pitchFamily="34" charset="0"/>
            </a:endParaRPr>
          </a:p>
          <a:p>
            <a:pPr marL="971550" lvl="2" indent="0">
              <a:buNone/>
            </a:pPr>
            <a:r>
              <a:rPr lang="en-US" sz="1600" smtClean="0"/>
              <a:t>100 </a:t>
            </a:r>
            <a:r>
              <a:rPr lang="en-US" sz="1600"/>
              <a:t>1	$a Babin, Victor, </a:t>
            </a:r>
            <a:r>
              <a:rPr lang="en-US" sz="1600" smtClean="0"/>
              <a:t>$d </a:t>
            </a:r>
            <a:r>
              <a:rPr lang="en-US" sz="1600"/>
              <a:t>1908-1972. </a:t>
            </a:r>
            <a:r>
              <a:rPr lang="en-US" sz="1600" smtClean="0"/>
              <a:t>$t </a:t>
            </a:r>
            <a:r>
              <a:rPr lang="en-US" sz="1600"/>
              <a:t>Concerto da camera, </a:t>
            </a:r>
            <a:r>
              <a:rPr lang="en-US" sz="1600" smtClean="0"/>
              <a:t>$n </a:t>
            </a:r>
            <a:r>
              <a:rPr lang="en-US" sz="1600"/>
              <a:t>no. 1 </a:t>
            </a:r>
            <a:r>
              <a:rPr lang="en-US" sz="1600" smtClean="0"/>
              <a:t>$s (Sketches</a:t>
            </a:r>
            <a:r>
              <a:rPr lang="en-US" sz="1600"/>
              <a:t>)</a:t>
            </a:r>
          </a:p>
          <a:p>
            <a:pPr marL="971550" lvl="2" indent="0">
              <a:buNone/>
            </a:pPr>
            <a:r>
              <a:rPr lang="en-US" sz="1600" smtClean="0"/>
              <a:t>100 </a:t>
            </a:r>
            <a:r>
              <a:rPr lang="en-US" sz="1600"/>
              <a:t>1	$a Gershwin, George, </a:t>
            </a:r>
            <a:r>
              <a:rPr lang="en-US" sz="1600" smtClean="0"/>
              <a:t>$d </a:t>
            </a:r>
            <a:r>
              <a:rPr lang="en-US" sz="1600"/>
              <a:t>1898-1937. </a:t>
            </a:r>
            <a:r>
              <a:rPr lang="en-US" sz="1600" smtClean="0"/>
              <a:t>$t </a:t>
            </a:r>
            <a:r>
              <a:rPr lang="en-US" sz="1600"/>
              <a:t>Porgy and Bess. </a:t>
            </a:r>
            <a:r>
              <a:rPr lang="en-US" sz="1600" smtClean="0"/>
              <a:t>$s </a:t>
            </a:r>
            <a:r>
              <a:rPr lang="en-US" sz="1600"/>
              <a:t>Vocal score</a:t>
            </a:r>
          </a:p>
          <a:p>
            <a:pPr marL="400050"/>
            <a:endParaRPr lang="en-US"/>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32</a:t>
            </a:fld>
            <a:endParaRPr lang="en-US"/>
          </a:p>
        </p:txBody>
      </p:sp>
    </p:spTree>
    <p:extLst>
      <p:ext uri="{BB962C8B-B14F-4D97-AF65-F5344CB8AC3E}">
        <p14:creationId xmlns:p14="http://schemas.microsoft.com/office/powerpoint/2010/main" val="19530367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smtClean="0"/>
              <a:t>Constructing the Authorized Access Point for a Musical Expression (6.28.3)</a:t>
            </a:r>
            <a:endParaRPr lang="en-US" sz="3600"/>
          </a:p>
        </p:txBody>
      </p:sp>
      <p:sp>
        <p:nvSpPr>
          <p:cNvPr id="3" name="Content Placeholder 2"/>
          <p:cNvSpPr>
            <a:spLocks noGrp="1"/>
          </p:cNvSpPr>
          <p:nvPr>
            <p:ph idx="1"/>
          </p:nvPr>
        </p:nvSpPr>
        <p:spPr/>
        <p:txBody>
          <a:bodyPr/>
          <a:lstStyle/>
          <a:p>
            <a:pPr marL="400050"/>
            <a:r>
              <a:rPr lang="en-US" sz="2400" dirty="0" smtClean="0"/>
              <a:t>As with other expressions, further elements may be added to differentiate.</a:t>
            </a:r>
          </a:p>
          <a:p>
            <a:pPr marL="971550" lvl="2" indent="0">
              <a:buNone/>
            </a:pPr>
            <a:endParaRPr lang="en-US" sz="1600" dirty="0" smtClean="0"/>
          </a:p>
          <a:p>
            <a:pPr marL="971550" lvl="2" indent="0">
              <a:buNone/>
            </a:pPr>
            <a:r>
              <a:rPr lang="en-US" sz="1600" dirty="0" smtClean="0"/>
              <a:t>1</a:t>
            </a:r>
            <a:r>
              <a:rPr lang="en-US" sz="1600" dirty="0"/>
              <a:t>3</a:t>
            </a:r>
            <a:r>
              <a:rPr lang="en-US" sz="1600" dirty="0" smtClean="0"/>
              <a:t>0    0	$a</a:t>
            </a:r>
            <a:r>
              <a:rPr lang="en-US" sz="1400" dirty="0" smtClean="0"/>
              <a:t> </a:t>
            </a:r>
            <a:r>
              <a:rPr lang="en-US" sz="1600" dirty="0">
                <a:latin typeface="Calibri" pitchFamily="34" charset="0"/>
                <a:cs typeface="Calibri" pitchFamily="34" charset="0"/>
              </a:rPr>
              <a:t>Good King Wenceslas; </a:t>
            </a:r>
            <a:r>
              <a:rPr lang="en-US" sz="1600" dirty="0" smtClean="0">
                <a:latin typeface="Calibri" pitchFamily="34" charset="0"/>
                <a:cs typeface="Calibri" pitchFamily="34" charset="0"/>
              </a:rPr>
              <a:t>$o </a:t>
            </a:r>
            <a:r>
              <a:rPr lang="en-US" sz="1600" dirty="0">
                <a:latin typeface="Calibri" pitchFamily="34" charset="0"/>
                <a:cs typeface="Calibri" pitchFamily="34" charset="0"/>
              </a:rPr>
              <a:t>arranged </a:t>
            </a:r>
            <a:r>
              <a:rPr lang="en-US" sz="1600" dirty="0" smtClean="0">
                <a:latin typeface="Calibri" pitchFamily="34" charset="0"/>
                <a:cs typeface="Calibri" pitchFamily="34" charset="0"/>
              </a:rPr>
              <a:t>$s </a:t>
            </a:r>
            <a:r>
              <a:rPr lang="en-US" sz="1600" dirty="0">
                <a:latin typeface="Calibri" pitchFamily="34" charset="0"/>
                <a:cs typeface="Calibri" pitchFamily="34" charset="0"/>
              </a:rPr>
              <a:t>(McDonald)</a:t>
            </a:r>
          </a:p>
          <a:p>
            <a:pPr marL="971550" lvl="2" indent="0">
              <a:buNone/>
            </a:pPr>
            <a:r>
              <a:rPr lang="en-US" sz="1600" dirty="0" smtClean="0"/>
              <a:t>100 </a:t>
            </a:r>
            <a:r>
              <a:rPr lang="en-US" sz="1600" dirty="0"/>
              <a:t>1	$a Brown, </a:t>
            </a:r>
            <a:r>
              <a:rPr lang="en-US" sz="1600" dirty="0" err="1"/>
              <a:t>Nacio</a:t>
            </a:r>
            <a:r>
              <a:rPr lang="en-US" sz="1600" dirty="0"/>
              <a:t> Herb, </a:t>
            </a:r>
            <a:r>
              <a:rPr lang="en-US" sz="1600" dirty="0" err="1"/>
              <a:t>ǂd</a:t>
            </a:r>
            <a:r>
              <a:rPr lang="en-US" sz="1600" dirty="0"/>
              <a:t> 1896-1964. </a:t>
            </a:r>
            <a:r>
              <a:rPr lang="en-US" sz="1600" dirty="0" smtClean="0"/>
              <a:t>$t </a:t>
            </a:r>
            <a:r>
              <a:rPr lang="en-US" sz="1600" dirty="0"/>
              <a:t>All I do is dream of you; </a:t>
            </a:r>
            <a:r>
              <a:rPr lang="en-US" sz="1600" dirty="0" smtClean="0"/>
              <a:t>$o arranged. $h Notated music $s </a:t>
            </a:r>
            <a:r>
              <a:rPr lang="en-US" sz="1600" dirty="0"/>
              <a:t>(</a:t>
            </a:r>
            <a:r>
              <a:rPr lang="en-US" sz="1600" dirty="0" err="1" smtClean="0"/>
              <a:t>Buble</a:t>
            </a:r>
            <a:r>
              <a:rPr lang="en-US" sz="1600" dirty="0" smtClean="0"/>
              <a:t>́)</a:t>
            </a:r>
            <a:endParaRPr lang="en-US" sz="1600" dirty="0"/>
          </a:p>
          <a:p>
            <a:pPr marL="971550" lvl="2" indent="0">
              <a:buNone/>
            </a:pPr>
            <a:r>
              <a:rPr lang="en-US" sz="1600" dirty="0" smtClean="0"/>
              <a:t>100 </a:t>
            </a:r>
            <a:r>
              <a:rPr lang="en-US" sz="1600" dirty="0"/>
              <a:t>1	$a Brown, </a:t>
            </a:r>
            <a:r>
              <a:rPr lang="en-US" sz="1600" dirty="0" err="1"/>
              <a:t>Nacio</a:t>
            </a:r>
            <a:r>
              <a:rPr lang="en-US" sz="1600" dirty="0"/>
              <a:t> Herb, </a:t>
            </a:r>
            <a:r>
              <a:rPr lang="en-US" sz="1600" dirty="0" err="1"/>
              <a:t>ǂd</a:t>
            </a:r>
            <a:r>
              <a:rPr lang="en-US" sz="1600" dirty="0"/>
              <a:t> 1896-1964. $t All I do is dream of you; $o </a:t>
            </a:r>
            <a:r>
              <a:rPr lang="en-US" sz="1600" dirty="0" smtClean="0"/>
              <a:t>arranged. </a:t>
            </a:r>
            <a:r>
              <a:rPr lang="en-US" sz="1600" smtClean="0"/>
              <a:t>$h </a:t>
            </a:r>
            <a:r>
              <a:rPr lang="en-US" sz="1600" dirty="0" smtClean="0"/>
              <a:t>Performed music </a:t>
            </a:r>
            <a:r>
              <a:rPr lang="en-US" sz="1600" dirty="0"/>
              <a:t>$s (</a:t>
            </a:r>
            <a:r>
              <a:rPr lang="en-US" sz="1600" dirty="0" err="1"/>
              <a:t>Buble</a:t>
            </a:r>
            <a:r>
              <a:rPr lang="en-US" sz="1600" dirty="0"/>
              <a:t>́)</a:t>
            </a:r>
          </a:p>
          <a:p>
            <a:pPr marL="457200"/>
            <a:endParaRPr lang="en-US" sz="2000" dirty="0" smtClean="0"/>
          </a:p>
          <a:p>
            <a:pPr marL="457200"/>
            <a:r>
              <a:rPr lang="en-US" sz="2000" dirty="0" smtClean="0"/>
              <a:t>NOTE </a:t>
            </a:r>
            <a:r>
              <a:rPr lang="en-US" sz="2000" dirty="0"/>
              <a:t>on LC practice. </a:t>
            </a:r>
            <a:r>
              <a:rPr lang="en-US" sz="2000" dirty="0" smtClean="0"/>
              <a:t>Current LC </a:t>
            </a:r>
            <a:r>
              <a:rPr lang="en-US" sz="2000" dirty="0"/>
              <a:t>practice for </a:t>
            </a:r>
            <a:r>
              <a:rPr lang="en-US" sz="2000" dirty="0" smtClean="0"/>
              <a:t>arrangements is </a:t>
            </a:r>
            <a:r>
              <a:rPr lang="en-US" sz="2000" dirty="0"/>
              <a:t>not to differentiate between expressions </a:t>
            </a:r>
            <a:r>
              <a:rPr lang="en-US" sz="2000" dirty="0" smtClean="0"/>
              <a:t>unless </a:t>
            </a:r>
            <a:r>
              <a:rPr lang="en-US" sz="2000" dirty="0"/>
              <a:t>they are working from copy in which another library has differentiated (see LC-PCC PS 6.27.3). Other libraries can apply RDA.</a:t>
            </a:r>
          </a:p>
          <a:p>
            <a:pPr marL="971550" lvl="2" indent="0">
              <a:buNone/>
            </a:pPr>
            <a:endParaRPr lang="en-US" sz="1600" dirty="0"/>
          </a:p>
          <a:p>
            <a:pPr marL="400050"/>
            <a:endParaRPr lang="en-US" dirty="0"/>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33</a:t>
            </a:fld>
            <a:endParaRPr lang="en-US"/>
          </a:p>
        </p:txBody>
      </p:sp>
    </p:spTree>
    <p:extLst>
      <p:ext uri="{BB962C8B-B14F-4D97-AF65-F5344CB8AC3E}">
        <p14:creationId xmlns:p14="http://schemas.microsoft.com/office/powerpoint/2010/main" val="16178676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t>Constructing the Authorized Access Point for an </a:t>
            </a:r>
            <a:r>
              <a:rPr lang="en-US" sz="3200" smtClean="0"/>
              <a:t>Religious Expression </a:t>
            </a:r>
            <a:r>
              <a:rPr lang="en-US" sz="3200"/>
              <a:t>(</a:t>
            </a:r>
            <a:r>
              <a:rPr lang="en-US" sz="3200" smtClean="0"/>
              <a:t>6.30.3.2) (Bible)</a:t>
            </a:r>
            <a:endParaRPr lang="en-US"/>
          </a:p>
        </p:txBody>
      </p:sp>
      <p:sp>
        <p:nvSpPr>
          <p:cNvPr id="3" name="Content Placeholder 2"/>
          <p:cNvSpPr>
            <a:spLocks noGrp="1"/>
          </p:cNvSpPr>
          <p:nvPr>
            <p:ph idx="1"/>
          </p:nvPr>
        </p:nvSpPr>
        <p:spPr/>
        <p:txBody>
          <a:bodyPr/>
          <a:lstStyle/>
          <a:p>
            <a:r>
              <a:rPr lang="en-US" smtClean="0"/>
              <a:t>Begin with the authorized access point for the work (Bible) or part of the work</a:t>
            </a:r>
          </a:p>
          <a:p>
            <a:r>
              <a:rPr lang="en-US" smtClean="0"/>
              <a:t>Several mandatory expression-related additions</a:t>
            </a:r>
          </a:p>
          <a:p>
            <a:pPr lvl="1"/>
            <a:r>
              <a:rPr lang="en-US" smtClean="0"/>
              <a:t>Language (subfield $l)</a:t>
            </a:r>
          </a:p>
          <a:p>
            <a:pPr lvl="1"/>
            <a:r>
              <a:rPr lang="en-US" smtClean="0"/>
              <a:t>Other distinguishing characteristic, e.g. version (subfield $s)</a:t>
            </a:r>
          </a:p>
          <a:p>
            <a:pPr lvl="1"/>
            <a:r>
              <a:rPr lang="en-US" smtClean="0"/>
              <a:t>Date of expression ($f)</a:t>
            </a:r>
            <a:endParaRPr lang="en-US"/>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34</a:t>
            </a:fld>
            <a:endParaRPr lang="en-US"/>
          </a:p>
        </p:txBody>
      </p:sp>
    </p:spTree>
    <p:extLst>
      <p:ext uri="{BB962C8B-B14F-4D97-AF65-F5344CB8AC3E}">
        <p14:creationId xmlns:p14="http://schemas.microsoft.com/office/powerpoint/2010/main" val="27724653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t>Constructing the Authorized Access Point for an </a:t>
            </a:r>
            <a:r>
              <a:rPr lang="en-US" sz="3200" smtClean="0"/>
              <a:t>Religious Expression </a:t>
            </a:r>
            <a:r>
              <a:rPr lang="en-US" sz="3200"/>
              <a:t>(</a:t>
            </a:r>
            <a:r>
              <a:rPr lang="en-US" sz="3200" smtClean="0"/>
              <a:t>6.30.3.2) (Bible)</a:t>
            </a:r>
            <a:endParaRPr lang="en-US"/>
          </a:p>
        </p:txBody>
      </p:sp>
      <p:sp>
        <p:nvSpPr>
          <p:cNvPr id="3" name="Content Placeholder 2"/>
          <p:cNvSpPr>
            <a:spLocks noGrp="1"/>
          </p:cNvSpPr>
          <p:nvPr>
            <p:ph idx="1"/>
          </p:nvPr>
        </p:nvSpPr>
        <p:spPr/>
        <p:txBody>
          <a:bodyPr/>
          <a:lstStyle/>
          <a:p>
            <a:r>
              <a:rPr lang="en-US" smtClean="0"/>
              <a:t>Examples</a:t>
            </a:r>
          </a:p>
          <a:p>
            <a:pPr marL="457200" lvl="1" indent="0">
              <a:buNone/>
            </a:pPr>
            <a:r>
              <a:rPr lang="en-US" smtClean="0"/>
              <a:t>130   0	$a Bible. $p </a:t>
            </a:r>
            <a:r>
              <a:rPr lang="en-US"/>
              <a:t>Amos. </a:t>
            </a:r>
            <a:r>
              <a:rPr lang="en-US" smtClean="0"/>
              <a:t>$l </a:t>
            </a:r>
            <a:r>
              <a:rPr lang="en-US"/>
              <a:t>English. </a:t>
            </a:r>
            <a:r>
              <a:rPr lang="en-US" smtClean="0"/>
              <a:t>$s </a:t>
            </a:r>
            <a:r>
              <a:rPr lang="en-US"/>
              <a:t>Andersen-Freedman. </a:t>
            </a:r>
            <a:r>
              <a:rPr lang="en-US" smtClean="0"/>
              <a:t>$f 1989</a:t>
            </a:r>
          </a:p>
          <a:p>
            <a:pPr marL="457200" lvl="1" indent="0">
              <a:buNone/>
            </a:pPr>
            <a:r>
              <a:rPr lang="en-US" smtClean="0"/>
              <a:t>130   0	$a Bible</a:t>
            </a:r>
            <a:r>
              <a:rPr lang="en-US"/>
              <a:t>. </a:t>
            </a:r>
            <a:r>
              <a:rPr lang="en-US" smtClean="0"/>
              <a:t>$p Old Testament. $l </a:t>
            </a:r>
            <a:r>
              <a:rPr lang="en-US"/>
              <a:t>English. </a:t>
            </a:r>
            <a:r>
              <a:rPr lang="en-US" smtClean="0"/>
              <a:t>$s </a:t>
            </a:r>
            <a:r>
              <a:rPr lang="en-US"/>
              <a:t>NETS. </a:t>
            </a:r>
            <a:r>
              <a:rPr lang="en-US" smtClean="0"/>
              <a:t>$f 2007</a:t>
            </a:r>
          </a:p>
          <a:p>
            <a:pPr marL="457200" lvl="1" indent="0">
              <a:buNone/>
            </a:pPr>
            <a:r>
              <a:rPr lang="en-US"/>
              <a:t>130   0	$a Bible. $</a:t>
            </a:r>
            <a:r>
              <a:rPr lang="en-US" smtClean="0"/>
              <a:t>p </a:t>
            </a:r>
            <a:r>
              <a:rPr lang="en-US"/>
              <a:t>Acts. </a:t>
            </a:r>
            <a:r>
              <a:rPr lang="en-US" smtClean="0"/>
              <a:t>$l </a:t>
            </a:r>
            <a:r>
              <a:rPr lang="en-US"/>
              <a:t>Arawak. </a:t>
            </a:r>
            <a:r>
              <a:rPr lang="en-US" smtClean="0"/>
              <a:t>$s </a:t>
            </a:r>
            <a:r>
              <a:rPr lang="en-US"/>
              <a:t>Shultz. </a:t>
            </a:r>
            <a:r>
              <a:rPr lang="en-US" smtClean="0"/>
              <a:t>$f </a:t>
            </a:r>
            <a:r>
              <a:rPr lang="en-US"/>
              <a:t>1850</a:t>
            </a:r>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35</a:t>
            </a:fld>
            <a:endParaRPr lang="en-US"/>
          </a:p>
        </p:txBody>
      </p:sp>
    </p:spTree>
    <p:extLst>
      <p:ext uri="{BB962C8B-B14F-4D97-AF65-F5344CB8AC3E}">
        <p14:creationId xmlns:p14="http://schemas.microsoft.com/office/powerpoint/2010/main" val="32312829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r>
              <a:rPr lang="en-US" smtClean="0"/>
              <a:t>Reminder: Source Consulted</a:t>
            </a:r>
          </a:p>
        </p:txBody>
      </p:sp>
      <p:sp>
        <p:nvSpPr>
          <p:cNvPr id="67587" name="Content Placeholder 2"/>
          <p:cNvSpPr>
            <a:spLocks noGrp="1"/>
          </p:cNvSpPr>
          <p:nvPr>
            <p:ph idx="1"/>
          </p:nvPr>
        </p:nvSpPr>
        <p:spPr/>
        <p:txBody>
          <a:bodyPr/>
          <a:lstStyle/>
          <a:p>
            <a:r>
              <a:rPr lang="en-US" smtClean="0"/>
              <a:t>RDA 8.12.1.3. Cite sources used to determine a preferred or variant name, followed by a brief statement of the information found. Identify the specific location within the source where the information was found.</a:t>
            </a:r>
          </a:p>
          <a:p>
            <a:r>
              <a:rPr lang="en-US" smtClean="0"/>
              <a:t>RDA reflects NACO practice. Sources consulted are recorded in MARC 670 fields.</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36</a:t>
            </a:fld>
            <a:endParaRPr lang="en-US"/>
          </a:p>
        </p:txBody>
      </p:sp>
    </p:spTree>
    <p:extLst>
      <p:ext uri="{BB962C8B-B14F-4D97-AF65-F5344CB8AC3E}">
        <p14:creationId xmlns:p14="http://schemas.microsoft.com/office/powerpoint/2010/main" val="108589189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Related Persons, Families, or Corporate Bodies (RDA 30-32)</a:t>
            </a:r>
            <a:endParaRPr lang="en-US"/>
          </a:p>
        </p:txBody>
      </p:sp>
      <p:sp>
        <p:nvSpPr>
          <p:cNvPr id="3" name="Content Placeholder 2"/>
          <p:cNvSpPr>
            <a:spLocks noGrp="1"/>
          </p:cNvSpPr>
          <p:nvPr>
            <p:ph idx="1"/>
          </p:nvPr>
        </p:nvSpPr>
        <p:spPr/>
        <p:txBody>
          <a:bodyPr/>
          <a:lstStyle/>
          <a:p>
            <a:pPr marL="0" indent="0">
              <a:buNone/>
            </a:pPr>
            <a:r>
              <a:rPr lang="en-US" smtClean="0"/>
              <a:t>Related persons, families, or corporate bodies are recorded in 500 or 510 fields, and may include a relationship indicator in subfield $i (from RDA Appendix I), with $w r.</a:t>
            </a:r>
          </a:p>
          <a:p>
            <a:pPr marL="800100" lvl="2" indent="0">
              <a:buNone/>
            </a:pPr>
            <a:endParaRPr lang="en-US" sz="2000" smtClean="0"/>
          </a:p>
          <a:p>
            <a:pPr marL="800100" lvl="2" indent="0">
              <a:buNone/>
            </a:pPr>
            <a:r>
              <a:rPr lang="en-US" sz="2000" smtClean="0"/>
              <a:t>100 1 	$a </a:t>
            </a:r>
            <a:r>
              <a:rPr lang="en-US" sz="2000"/>
              <a:t>Tolstoy, Leo, </a:t>
            </a:r>
            <a:r>
              <a:rPr lang="en-US" sz="2000" smtClean="0"/>
              <a:t>$c </a:t>
            </a:r>
            <a:r>
              <a:rPr lang="en-US" sz="2000"/>
              <a:t>graf, </a:t>
            </a:r>
            <a:r>
              <a:rPr lang="en-US" sz="2000" smtClean="0"/>
              <a:t>$d </a:t>
            </a:r>
            <a:r>
              <a:rPr lang="en-US" sz="2000"/>
              <a:t>1828-1910. ǂt Voĭna i mir. </a:t>
            </a:r>
            <a:r>
              <a:rPr lang="en-US" sz="2000" smtClean="0"/>
              <a:t>$l </a:t>
            </a:r>
            <a:r>
              <a:rPr lang="en-US" sz="2000"/>
              <a:t>English </a:t>
            </a:r>
            <a:r>
              <a:rPr lang="en-US" sz="2000" smtClean="0"/>
              <a:t>$s </a:t>
            </a:r>
            <a:r>
              <a:rPr lang="en-US" sz="2000"/>
              <a:t>(Pevear and Volokhonsky</a:t>
            </a:r>
            <a:r>
              <a:rPr lang="en-US" sz="2000" smtClean="0"/>
              <a:t>)</a:t>
            </a:r>
          </a:p>
          <a:p>
            <a:pPr marL="800100" lvl="2" indent="0">
              <a:buNone/>
            </a:pPr>
            <a:r>
              <a:rPr lang="en-US" sz="2000"/>
              <a:t>400 1	$a Tolstoy, Leo, </a:t>
            </a:r>
            <a:r>
              <a:rPr lang="en-US" sz="2000" smtClean="0"/>
              <a:t>$c </a:t>
            </a:r>
            <a:r>
              <a:rPr lang="en-US" sz="2000"/>
              <a:t>graf, </a:t>
            </a:r>
            <a:r>
              <a:rPr lang="en-US" sz="2000" smtClean="0"/>
              <a:t>$d </a:t>
            </a:r>
            <a:r>
              <a:rPr lang="en-US" sz="2000"/>
              <a:t>1828-1910. </a:t>
            </a:r>
            <a:r>
              <a:rPr lang="en-US" sz="2000" smtClean="0"/>
              <a:t>$t </a:t>
            </a:r>
            <a:r>
              <a:rPr lang="en-US" sz="2000"/>
              <a:t>War and peace </a:t>
            </a:r>
          </a:p>
          <a:p>
            <a:pPr marL="800100" lvl="2" indent="0">
              <a:buNone/>
            </a:pPr>
            <a:r>
              <a:rPr lang="en-US" sz="2000" smtClean="0"/>
              <a:t>500 1 	$w r $i </a:t>
            </a:r>
            <a:r>
              <a:rPr lang="en-US" sz="2000"/>
              <a:t>Translator: </a:t>
            </a:r>
            <a:r>
              <a:rPr lang="en-US" sz="2000" smtClean="0"/>
              <a:t>$a </a:t>
            </a:r>
            <a:r>
              <a:rPr lang="en-US" sz="2000"/>
              <a:t>Pevear, Richard, </a:t>
            </a:r>
            <a:r>
              <a:rPr lang="en-US" sz="2000" smtClean="0"/>
              <a:t>$d </a:t>
            </a:r>
            <a:r>
              <a:rPr lang="en-US" sz="2000"/>
              <a:t>1943- </a:t>
            </a:r>
            <a:endParaRPr lang="en-US" sz="2000" smtClean="0"/>
          </a:p>
          <a:p>
            <a:pPr marL="800100" lvl="2" indent="0">
              <a:buNone/>
            </a:pPr>
            <a:r>
              <a:rPr lang="en-US" sz="2000"/>
              <a:t>500 1	$w r $i Translator: </a:t>
            </a:r>
            <a:r>
              <a:rPr lang="en-US" sz="2000" smtClean="0"/>
              <a:t>$a </a:t>
            </a:r>
            <a:r>
              <a:rPr lang="en-US" sz="2000"/>
              <a:t>Volokhonsky, Larissa</a:t>
            </a:r>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37</a:t>
            </a:fld>
            <a:endParaRPr lang="en-US"/>
          </a:p>
        </p:txBody>
      </p:sp>
    </p:spTree>
    <p:extLst>
      <p:ext uri="{BB962C8B-B14F-4D97-AF65-F5344CB8AC3E}">
        <p14:creationId xmlns:p14="http://schemas.microsoft.com/office/powerpoint/2010/main" val="30528500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r>
              <a:rPr lang="en-US" smtClean="0"/>
              <a:t>RDA authority record </a:t>
            </a:r>
            <a:r>
              <a:rPr lang="en-US" smtClean="0">
                <a:solidFill>
                  <a:srgbClr val="FF0000"/>
                </a:solidFill>
              </a:rPr>
              <a:t>core</a:t>
            </a:r>
            <a:r>
              <a:rPr lang="en-US" smtClean="0"/>
              <a:t> and non-core: expression record</a:t>
            </a:r>
          </a:p>
        </p:txBody>
      </p:sp>
      <p:sp>
        <p:nvSpPr>
          <p:cNvPr id="69635" name="Content Placeholder 2"/>
          <p:cNvSpPr>
            <a:spLocks noGrp="1"/>
          </p:cNvSpPr>
          <p:nvPr>
            <p:ph idx="1"/>
          </p:nvPr>
        </p:nvSpPr>
        <p:spPr>
          <a:xfrm>
            <a:off x="457200" y="2362200"/>
            <a:ext cx="8229600" cy="2133600"/>
          </a:xfrm>
          <a:ln>
            <a:solidFill>
              <a:schemeClr val="tx1"/>
            </a:solidFill>
            <a:miter lim="800000"/>
            <a:headEnd/>
            <a:tailEnd/>
          </a:ln>
        </p:spPr>
        <p:txBody>
          <a:bodyPr/>
          <a:lstStyle/>
          <a:p>
            <a:pPr>
              <a:buNone/>
            </a:pPr>
            <a:r>
              <a:rPr lang="en-US" sz="1400" dirty="0" smtClean="0"/>
              <a:t>040		$a UPB $b </a:t>
            </a:r>
            <a:r>
              <a:rPr lang="en-US" sz="1400" dirty="0" err="1" smtClean="0"/>
              <a:t>eng</a:t>
            </a:r>
            <a:r>
              <a:rPr lang="en-US" sz="1400" dirty="0" smtClean="0"/>
              <a:t> </a:t>
            </a:r>
            <a:r>
              <a:rPr lang="en-US" sz="1400" dirty="0"/>
              <a:t>$e </a:t>
            </a:r>
            <a:r>
              <a:rPr lang="en-US" sz="1400" dirty="0" err="1" smtClean="0"/>
              <a:t>rda</a:t>
            </a:r>
            <a:r>
              <a:rPr lang="en-US" sz="1400" dirty="0" smtClean="0"/>
              <a:t> $c UPB </a:t>
            </a:r>
          </a:p>
          <a:p>
            <a:pPr>
              <a:buNone/>
            </a:pPr>
            <a:r>
              <a:rPr lang="en-US" sz="1400" dirty="0" smtClean="0"/>
              <a:t>046		$k </a:t>
            </a:r>
            <a:r>
              <a:rPr lang="es-ES" sz="1400" dirty="0" smtClean="0"/>
              <a:t>1957</a:t>
            </a:r>
            <a:endParaRPr lang="en-US" sz="1400" dirty="0" smtClean="0"/>
          </a:p>
          <a:p>
            <a:pPr>
              <a:buFont typeface="Arial" charset="0"/>
              <a:buNone/>
            </a:pPr>
            <a:r>
              <a:rPr lang="en-US" sz="1400" dirty="0" smtClean="0"/>
              <a:t>100 1  	$a Paz, Octavio, $d 1914-1998. $t </a:t>
            </a:r>
            <a:r>
              <a:rPr lang="en-US" sz="1400" dirty="0" err="1" smtClean="0"/>
              <a:t>Piedra</a:t>
            </a:r>
            <a:r>
              <a:rPr lang="en-US" sz="1400" dirty="0" smtClean="0"/>
              <a:t> de sol. $l </a:t>
            </a:r>
            <a:r>
              <a:rPr lang="en-US" sz="1400" dirty="0" smtClean="0">
                <a:solidFill>
                  <a:srgbClr val="FF0000"/>
                </a:solidFill>
              </a:rPr>
              <a:t>Spanish</a:t>
            </a:r>
          </a:p>
          <a:p>
            <a:pPr>
              <a:buFont typeface="Arial" charset="0"/>
              <a:buNone/>
            </a:pPr>
            <a:r>
              <a:rPr lang="en-US" sz="1400" dirty="0" smtClean="0"/>
              <a:t>336		$a text $2 </a:t>
            </a:r>
            <a:r>
              <a:rPr lang="en-US" sz="1400" dirty="0" err="1" smtClean="0"/>
              <a:t>rdacontent</a:t>
            </a:r>
            <a:r>
              <a:rPr lang="en-US" sz="1400" dirty="0" smtClean="0"/>
              <a:t>  [not used in current PCC practice]</a:t>
            </a:r>
          </a:p>
          <a:p>
            <a:pPr>
              <a:buFont typeface="Arial" charset="0"/>
              <a:buNone/>
            </a:pPr>
            <a:r>
              <a:rPr lang="en-US" sz="1400" dirty="0" smtClean="0"/>
              <a:t>377		$a spa</a:t>
            </a:r>
          </a:p>
          <a:p>
            <a:pPr>
              <a:buNone/>
            </a:pPr>
            <a:r>
              <a:rPr lang="en-US" sz="1400" dirty="0" smtClean="0"/>
              <a:t>670		$a </a:t>
            </a:r>
            <a:r>
              <a:rPr lang="en-US" sz="1400" dirty="0" err="1" smtClean="0"/>
              <a:t>Piedra</a:t>
            </a:r>
            <a:r>
              <a:rPr lang="en-US" sz="1400" dirty="0" smtClean="0"/>
              <a:t> de sol, 1957</a:t>
            </a:r>
          </a:p>
          <a:p>
            <a:pPr>
              <a:buFont typeface="Arial" charset="0"/>
              <a:buNone/>
            </a:pPr>
            <a:r>
              <a:rPr lang="en-US" sz="1400" dirty="0" smtClean="0"/>
              <a:t>670		$a Sun stone = </a:t>
            </a:r>
            <a:r>
              <a:rPr lang="en-US" sz="1400" dirty="0" err="1" smtClean="0"/>
              <a:t>Piedra</a:t>
            </a:r>
            <a:r>
              <a:rPr lang="en-US" sz="1400" dirty="0" smtClean="0"/>
              <a:t> de sol, 1957</a:t>
            </a:r>
          </a:p>
        </p:txBody>
      </p:sp>
      <p:sp>
        <p:nvSpPr>
          <p:cNvPr id="4" name="Content Placeholder 2"/>
          <p:cNvSpPr txBox="1">
            <a:spLocks/>
          </p:cNvSpPr>
          <p:nvPr/>
        </p:nvSpPr>
        <p:spPr bwMode="auto">
          <a:xfrm>
            <a:off x="533400" y="4953000"/>
            <a:ext cx="8229600" cy="1066800"/>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en-US" sz="1400" dirty="0" smtClean="0"/>
              <a:t>Note: It’s not completely clear, but LC </a:t>
            </a:r>
            <a:r>
              <a:rPr lang="en-US" sz="1400" i="1" dirty="0" smtClean="0"/>
              <a:t>might</a:t>
            </a:r>
            <a:r>
              <a:rPr lang="en-US" sz="1400" dirty="0" smtClean="0"/>
              <a:t> use the following form for this and all expressions of the </a:t>
            </a:r>
            <a:r>
              <a:rPr lang="en-US" sz="1400" dirty="0" err="1" smtClean="0"/>
              <a:t>Piedra</a:t>
            </a:r>
            <a:r>
              <a:rPr lang="en-US" sz="1400" dirty="0" smtClean="0"/>
              <a:t> de sol in the original language (Spanish),  that is, the authorized access point for the work, unless they are copy cataloging a record that records the expression. Other catalogers may apply RDA (as above)</a:t>
            </a:r>
          </a:p>
          <a:p>
            <a:pPr>
              <a:buNone/>
            </a:pPr>
            <a:r>
              <a:rPr lang="en-US" sz="1400" dirty="0" smtClean="0"/>
              <a:t>100 0  	$a </a:t>
            </a:r>
            <a:r>
              <a:rPr lang="en-US" sz="1400" dirty="0"/>
              <a:t>Paz, </a:t>
            </a:r>
            <a:r>
              <a:rPr lang="en-US" sz="1400" dirty="0" smtClean="0"/>
              <a:t>Octavio, </a:t>
            </a:r>
            <a:r>
              <a:rPr lang="en-US" sz="1400" dirty="0"/>
              <a:t>$d 1914-1998. $t </a:t>
            </a:r>
            <a:r>
              <a:rPr lang="en-US" sz="1400" dirty="0" err="1"/>
              <a:t>Piedra</a:t>
            </a:r>
            <a:r>
              <a:rPr lang="en-US" sz="1400" dirty="0"/>
              <a:t> de </a:t>
            </a:r>
            <a:r>
              <a:rPr lang="en-US" sz="1400" dirty="0" smtClean="0"/>
              <a:t>sol</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38</a:t>
            </a:fld>
            <a:endParaRPr lang="en-US"/>
          </a:p>
        </p:txBody>
      </p:sp>
    </p:spTree>
    <p:extLst>
      <p:ext uri="{BB962C8B-B14F-4D97-AF65-F5344CB8AC3E}">
        <p14:creationId xmlns:p14="http://schemas.microsoft.com/office/powerpoint/2010/main" val="44794130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r>
              <a:rPr lang="en-US" smtClean="0"/>
              <a:t>RDA authority record </a:t>
            </a:r>
            <a:r>
              <a:rPr lang="en-US" smtClean="0">
                <a:solidFill>
                  <a:srgbClr val="FF0000"/>
                </a:solidFill>
              </a:rPr>
              <a:t>core</a:t>
            </a:r>
            <a:r>
              <a:rPr lang="en-US" smtClean="0"/>
              <a:t> and non-core: expression record</a:t>
            </a:r>
          </a:p>
        </p:txBody>
      </p:sp>
      <p:sp>
        <p:nvSpPr>
          <p:cNvPr id="70659" name="Content Placeholder 2"/>
          <p:cNvSpPr>
            <a:spLocks noGrp="1"/>
          </p:cNvSpPr>
          <p:nvPr>
            <p:ph idx="1"/>
          </p:nvPr>
        </p:nvSpPr>
        <p:spPr>
          <a:xfrm>
            <a:off x="457200" y="2362200"/>
            <a:ext cx="8229600" cy="2438400"/>
          </a:xfrm>
          <a:ln>
            <a:solidFill>
              <a:schemeClr val="tx1"/>
            </a:solidFill>
            <a:miter lim="800000"/>
            <a:headEnd/>
            <a:tailEnd/>
          </a:ln>
        </p:spPr>
        <p:txBody>
          <a:bodyPr/>
          <a:lstStyle/>
          <a:p>
            <a:pPr>
              <a:buNone/>
            </a:pPr>
            <a:r>
              <a:rPr lang="en-US" sz="1400" dirty="0"/>
              <a:t>040		$a UPB $b </a:t>
            </a:r>
            <a:r>
              <a:rPr lang="en-US" sz="1400" dirty="0" err="1"/>
              <a:t>eng</a:t>
            </a:r>
            <a:r>
              <a:rPr lang="en-US" sz="1400" dirty="0"/>
              <a:t> $e </a:t>
            </a:r>
            <a:r>
              <a:rPr lang="en-US" sz="1400" dirty="0" err="1"/>
              <a:t>rda</a:t>
            </a:r>
            <a:r>
              <a:rPr lang="en-US" sz="1400" dirty="0"/>
              <a:t> $c UPB </a:t>
            </a:r>
          </a:p>
          <a:p>
            <a:pPr>
              <a:buFont typeface="Arial" charset="0"/>
              <a:buNone/>
            </a:pPr>
            <a:r>
              <a:rPr lang="en-US" sz="1400" dirty="0" smtClean="0"/>
              <a:t>046		$k </a:t>
            </a:r>
            <a:r>
              <a:rPr lang="es-ES" sz="1400" dirty="0" smtClean="0"/>
              <a:t>1957</a:t>
            </a:r>
            <a:endParaRPr lang="en-US" sz="1400" dirty="0" smtClean="0"/>
          </a:p>
          <a:p>
            <a:pPr>
              <a:buFont typeface="Arial" charset="0"/>
              <a:buNone/>
            </a:pPr>
            <a:r>
              <a:rPr lang="en-US" sz="1400" dirty="0" smtClean="0"/>
              <a:t>100 1  	$a Paz, Octavio, $d 1914-1998. $t </a:t>
            </a:r>
            <a:r>
              <a:rPr lang="en-US" sz="1400" dirty="0" err="1" smtClean="0"/>
              <a:t>Piedra</a:t>
            </a:r>
            <a:r>
              <a:rPr lang="en-US" sz="1400" dirty="0" smtClean="0"/>
              <a:t> de sol. $l </a:t>
            </a:r>
            <a:r>
              <a:rPr lang="en-US" sz="1400" dirty="0" smtClean="0">
                <a:solidFill>
                  <a:srgbClr val="FF0000"/>
                </a:solidFill>
              </a:rPr>
              <a:t>English </a:t>
            </a:r>
            <a:r>
              <a:rPr lang="en-US" sz="1400" dirty="0" smtClean="0"/>
              <a:t>$s</a:t>
            </a:r>
            <a:r>
              <a:rPr lang="en-US" sz="1400" dirty="0" smtClean="0">
                <a:solidFill>
                  <a:srgbClr val="FF0000"/>
                </a:solidFill>
              </a:rPr>
              <a:t> </a:t>
            </a:r>
            <a:r>
              <a:rPr lang="en-US" sz="1400" dirty="0" smtClean="0"/>
              <a:t>(</a:t>
            </a:r>
            <a:r>
              <a:rPr lang="en-US" sz="1400" dirty="0" smtClean="0">
                <a:solidFill>
                  <a:srgbClr val="FF0000"/>
                </a:solidFill>
              </a:rPr>
              <a:t>Rukeyser</a:t>
            </a:r>
            <a:r>
              <a:rPr lang="en-US" sz="1400" dirty="0" smtClean="0"/>
              <a:t>)</a:t>
            </a:r>
          </a:p>
          <a:p>
            <a:pPr>
              <a:buNone/>
            </a:pPr>
            <a:r>
              <a:rPr lang="en-US" sz="1400" dirty="0"/>
              <a:t>336		$a </a:t>
            </a:r>
            <a:r>
              <a:rPr lang="en-US" sz="1400" dirty="0" smtClean="0"/>
              <a:t>text $2 </a:t>
            </a:r>
            <a:r>
              <a:rPr lang="en-US" sz="1400" dirty="0" err="1" smtClean="0"/>
              <a:t>rdacontent</a:t>
            </a:r>
            <a:r>
              <a:rPr lang="en-US" sz="1400" dirty="0" smtClean="0"/>
              <a:t>  </a:t>
            </a:r>
            <a:r>
              <a:rPr lang="en-US" sz="1400" dirty="0"/>
              <a:t>[not used in current PCC practice]</a:t>
            </a:r>
          </a:p>
          <a:p>
            <a:pPr>
              <a:buFont typeface="Arial" charset="0"/>
              <a:buNone/>
            </a:pPr>
            <a:r>
              <a:rPr lang="en-US" sz="1400" dirty="0" smtClean="0"/>
              <a:t>377		$a </a:t>
            </a:r>
            <a:r>
              <a:rPr lang="en-US" sz="1400" dirty="0" err="1" smtClean="0"/>
              <a:t>eng</a:t>
            </a:r>
            <a:r>
              <a:rPr lang="en-US" sz="1400" dirty="0" smtClean="0"/>
              <a:t> </a:t>
            </a:r>
          </a:p>
          <a:p>
            <a:pPr>
              <a:buFont typeface="Arial" charset="0"/>
              <a:buNone/>
            </a:pPr>
            <a:r>
              <a:rPr lang="en-US" sz="1400" dirty="0" smtClean="0"/>
              <a:t>381		$a Rukeyser</a:t>
            </a:r>
          </a:p>
          <a:p>
            <a:pPr>
              <a:buFont typeface="Arial" charset="0"/>
              <a:buNone/>
            </a:pPr>
            <a:r>
              <a:rPr lang="en-US" sz="1400" dirty="0" smtClean="0"/>
              <a:t>400 1  	$a Paz, Octavio, $d 1914-1998. $t Sun stone</a:t>
            </a:r>
          </a:p>
          <a:p>
            <a:pPr>
              <a:buNone/>
            </a:pPr>
            <a:r>
              <a:rPr lang="en-US" sz="1400" dirty="0"/>
              <a:t>500 1	$w r $</a:t>
            </a:r>
            <a:r>
              <a:rPr lang="en-US" sz="1400" dirty="0" err="1"/>
              <a:t>i</a:t>
            </a:r>
            <a:r>
              <a:rPr lang="en-US" sz="1400" dirty="0"/>
              <a:t> Translator: $a Rukeyser, Muriel, </a:t>
            </a:r>
            <a:r>
              <a:rPr lang="en-US" sz="1400" dirty="0" smtClean="0"/>
              <a:t>$d </a:t>
            </a:r>
            <a:r>
              <a:rPr lang="en-US" sz="1400" dirty="0"/>
              <a:t>1913-1980</a:t>
            </a:r>
            <a:endParaRPr lang="en-US" sz="1400" dirty="0" smtClean="0"/>
          </a:p>
          <a:p>
            <a:pPr>
              <a:buFont typeface="Arial" charset="0"/>
              <a:buNone/>
            </a:pPr>
            <a:r>
              <a:rPr lang="en-US" sz="1400" dirty="0" smtClean="0"/>
              <a:t>670		$a Sun stone = </a:t>
            </a:r>
            <a:r>
              <a:rPr lang="en-US" sz="1400" dirty="0" err="1" smtClean="0"/>
              <a:t>Piedra</a:t>
            </a:r>
            <a:r>
              <a:rPr lang="en-US" sz="1400" dirty="0" smtClean="0"/>
              <a:t> de sol, 1957: $b title page (translation by Muriel Rukeyser)</a:t>
            </a:r>
          </a:p>
        </p:txBody>
      </p:sp>
      <p:sp>
        <p:nvSpPr>
          <p:cNvPr id="4" name="Content Placeholder 2"/>
          <p:cNvSpPr txBox="1">
            <a:spLocks/>
          </p:cNvSpPr>
          <p:nvPr/>
        </p:nvSpPr>
        <p:spPr bwMode="auto">
          <a:xfrm>
            <a:off x="533400" y="4953000"/>
            <a:ext cx="8229600" cy="762000"/>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en-US" sz="1400" dirty="0" smtClean="0"/>
              <a:t>Note: LC would use the following form for this and all English expressions of </a:t>
            </a:r>
            <a:r>
              <a:rPr lang="en-US" sz="1400" dirty="0" err="1" smtClean="0"/>
              <a:t>Piedra</a:t>
            </a:r>
            <a:r>
              <a:rPr lang="en-US" sz="1400" dirty="0" smtClean="0"/>
              <a:t> de sol, unless they are copy cataloging a record that differentiated the expression. Other catalogers may apply RDA (as above)</a:t>
            </a:r>
          </a:p>
          <a:p>
            <a:pPr>
              <a:buNone/>
            </a:pPr>
            <a:r>
              <a:rPr lang="en-US" sz="1400" dirty="0" smtClean="0"/>
              <a:t>100 0  	$a </a:t>
            </a:r>
            <a:r>
              <a:rPr lang="en-US" sz="1400" dirty="0"/>
              <a:t>Paz, </a:t>
            </a:r>
            <a:r>
              <a:rPr lang="en-US" sz="1400" dirty="0" smtClean="0"/>
              <a:t>Octavio, </a:t>
            </a:r>
            <a:r>
              <a:rPr lang="en-US" sz="1400" dirty="0"/>
              <a:t>$d 1914-1998. $t </a:t>
            </a:r>
            <a:r>
              <a:rPr lang="en-US" sz="1400" dirty="0" err="1"/>
              <a:t>Piedra</a:t>
            </a:r>
            <a:r>
              <a:rPr lang="en-US" sz="1400" dirty="0"/>
              <a:t> de sol. $l English </a:t>
            </a:r>
            <a:endParaRPr lang="en-US" sz="1400" dirty="0" smtClean="0"/>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39</a:t>
            </a:fld>
            <a:endParaRPr lang="en-US"/>
          </a:p>
        </p:txBody>
      </p:sp>
    </p:spTree>
    <p:extLst>
      <p:ext uri="{BB962C8B-B14F-4D97-AF65-F5344CB8AC3E}">
        <p14:creationId xmlns:p14="http://schemas.microsoft.com/office/powerpoint/2010/main" val="1264328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Identifying Expressions: Definition</a:t>
            </a:r>
          </a:p>
        </p:txBody>
      </p:sp>
      <p:sp>
        <p:nvSpPr>
          <p:cNvPr id="18435" name="Content Placeholder 2"/>
          <p:cNvSpPr>
            <a:spLocks noGrp="1"/>
          </p:cNvSpPr>
          <p:nvPr>
            <p:ph idx="1"/>
          </p:nvPr>
        </p:nvSpPr>
        <p:spPr/>
        <p:txBody>
          <a:bodyPr/>
          <a:lstStyle/>
          <a:p>
            <a:pPr>
              <a:buNone/>
            </a:pPr>
            <a:r>
              <a:rPr lang="en-US" sz="2400" b="1" smtClean="0"/>
              <a:t>5.1.2. </a:t>
            </a:r>
            <a:r>
              <a:rPr lang="en-US" sz="2400" smtClean="0"/>
              <a:t>The term </a:t>
            </a:r>
            <a:r>
              <a:rPr lang="en-US" sz="2400" b="1" smtClean="0"/>
              <a:t>expression </a:t>
            </a:r>
            <a:r>
              <a:rPr lang="en-US" sz="2400"/>
              <a:t>refers to the intellectual or artistic </a:t>
            </a:r>
            <a:r>
              <a:rPr lang="en-US" sz="2400" i="1"/>
              <a:t>realization of a work </a:t>
            </a:r>
            <a:r>
              <a:rPr lang="en-US" sz="2400"/>
              <a:t>in the form of alpha-numeric, musical or choreographic notation, sound, image, object, movement, etc., or any combination of such forms.</a:t>
            </a:r>
            <a:r>
              <a:rPr lang="en-US" sz="2400" smtClean="0"/>
              <a:t> </a:t>
            </a:r>
          </a:p>
          <a:p>
            <a:pPr>
              <a:buFont typeface="Arial" charset="0"/>
              <a:buNone/>
            </a:pPr>
            <a:r>
              <a:rPr lang="en-US" sz="2400" smtClean="0"/>
              <a:t>	The terms </a:t>
            </a:r>
            <a:r>
              <a:rPr lang="en-US" sz="2400" b="1" smtClean="0"/>
              <a:t>work and expression </a:t>
            </a:r>
            <a:r>
              <a:rPr lang="en-US" sz="2400" smtClean="0"/>
              <a:t>should be read, where applicable, to </a:t>
            </a:r>
            <a:r>
              <a:rPr lang="en-US" sz="2400" i="1" smtClean="0"/>
              <a:t>include</a:t>
            </a:r>
            <a:r>
              <a:rPr lang="en-US" sz="2400" smtClean="0"/>
              <a:t> not only an individual entity, but also </a:t>
            </a:r>
            <a:r>
              <a:rPr lang="en-US" sz="2400" i="1" smtClean="0"/>
              <a:t>aggregates and components </a:t>
            </a:r>
            <a:r>
              <a:rPr lang="en-US" sz="2400" smtClean="0"/>
              <a:t>of such entities (i.e., the term work should be read to include aggregate works and components of works as well as individual works, etc). </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4</a:t>
            </a:fld>
            <a:endParaRPr lang="en-US"/>
          </a:p>
        </p:txBody>
      </p:sp>
    </p:spTree>
    <p:extLst>
      <p:ext uri="{BB962C8B-B14F-4D97-AF65-F5344CB8AC3E}">
        <p14:creationId xmlns:p14="http://schemas.microsoft.com/office/powerpoint/2010/main" val="37821387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r>
              <a:rPr lang="en-US" smtClean="0"/>
              <a:t>RDA authority record </a:t>
            </a:r>
            <a:r>
              <a:rPr lang="en-US" smtClean="0">
                <a:solidFill>
                  <a:srgbClr val="FF0000"/>
                </a:solidFill>
              </a:rPr>
              <a:t>core</a:t>
            </a:r>
            <a:r>
              <a:rPr lang="en-US" smtClean="0"/>
              <a:t> and non-core: expression record</a:t>
            </a:r>
          </a:p>
        </p:txBody>
      </p:sp>
      <p:sp>
        <p:nvSpPr>
          <p:cNvPr id="70659" name="Content Placeholder 2"/>
          <p:cNvSpPr>
            <a:spLocks noGrp="1"/>
          </p:cNvSpPr>
          <p:nvPr>
            <p:ph idx="1"/>
          </p:nvPr>
        </p:nvSpPr>
        <p:spPr>
          <a:xfrm>
            <a:off x="457200" y="2362200"/>
            <a:ext cx="8229600" cy="2209800"/>
          </a:xfrm>
          <a:ln>
            <a:solidFill>
              <a:schemeClr val="tx1"/>
            </a:solidFill>
            <a:miter lim="800000"/>
            <a:headEnd/>
            <a:tailEnd/>
          </a:ln>
        </p:spPr>
        <p:txBody>
          <a:bodyPr/>
          <a:lstStyle/>
          <a:p>
            <a:pPr>
              <a:buNone/>
            </a:pPr>
            <a:r>
              <a:rPr lang="en-US" sz="1400" dirty="0"/>
              <a:t>040		$a UPB $b </a:t>
            </a:r>
            <a:r>
              <a:rPr lang="en-US" sz="1400" dirty="0" err="1"/>
              <a:t>eng</a:t>
            </a:r>
            <a:r>
              <a:rPr lang="en-US" sz="1400" dirty="0"/>
              <a:t> $e </a:t>
            </a:r>
            <a:r>
              <a:rPr lang="en-US" sz="1400" dirty="0" err="1"/>
              <a:t>rda</a:t>
            </a:r>
            <a:r>
              <a:rPr lang="en-US" sz="1400" dirty="0"/>
              <a:t> $c UPB </a:t>
            </a:r>
          </a:p>
          <a:p>
            <a:pPr>
              <a:buFont typeface="Arial" charset="0"/>
              <a:buNone/>
            </a:pPr>
            <a:r>
              <a:rPr lang="en-US" sz="1400" dirty="0" smtClean="0"/>
              <a:t>046		$k </a:t>
            </a:r>
            <a:r>
              <a:rPr lang="es-ES" sz="1400" dirty="0" smtClean="0"/>
              <a:t>2011</a:t>
            </a:r>
            <a:endParaRPr lang="en-US" sz="1400" dirty="0" smtClean="0"/>
          </a:p>
          <a:p>
            <a:pPr>
              <a:buFont typeface="Arial" charset="0"/>
              <a:buNone/>
            </a:pPr>
            <a:r>
              <a:rPr lang="en-US" sz="1400" dirty="0" smtClean="0"/>
              <a:t>100 0  	$a Homer. $t Iliad. $l </a:t>
            </a:r>
            <a:r>
              <a:rPr lang="en-US" sz="1400" dirty="0" smtClean="0">
                <a:solidFill>
                  <a:srgbClr val="FF0000"/>
                </a:solidFill>
              </a:rPr>
              <a:t>English </a:t>
            </a:r>
            <a:r>
              <a:rPr lang="en-US" sz="1400" dirty="0" smtClean="0"/>
              <a:t>$s</a:t>
            </a:r>
            <a:r>
              <a:rPr lang="en-US" sz="1400" dirty="0" smtClean="0">
                <a:solidFill>
                  <a:srgbClr val="FF0000"/>
                </a:solidFill>
              </a:rPr>
              <a:t> </a:t>
            </a:r>
            <a:r>
              <a:rPr lang="en-US" sz="1400" dirty="0" smtClean="0"/>
              <a:t>(</a:t>
            </a:r>
            <a:r>
              <a:rPr lang="en-US" sz="1400" dirty="0" smtClean="0">
                <a:solidFill>
                  <a:srgbClr val="FF0000"/>
                </a:solidFill>
              </a:rPr>
              <a:t>Mitchell</a:t>
            </a:r>
            <a:r>
              <a:rPr lang="en-US" sz="1400" dirty="0" smtClean="0"/>
              <a:t>)</a:t>
            </a:r>
          </a:p>
          <a:p>
            <a:pPr>
              <a:buNone/>
            </a:pPr>
            <a:r>
              <a:rPr lang="en-US" sz="1400" dirty="0"/>
              <a:t>336		$a </a:t>
            </a:r>
            <a:r>
              <a:rPr lang="en-US" sz="1400" dirty="0" smtClean="0"/>
              <a:t>text $2 </a:t>
            </a:r>
            <a:r>
              <a:rPr lang="en-US" sz="1400" dirty="0" err="1" smtClean="0"/>
              <a:t>rdacontent</a:t>
            </a:r>
            <a:r>
              <a:rPr lang="en-US" sz="1400" dirty="0" smtClean="0"/>
              <a:t>  </a:t>
            </a:r>
            <a:r>
              <a:rPr lang="en-US" sz="1400" dirty="0"/>
              <a:t>[not used in current PCC practice]</a:t>
            </a:r>
          </a:p>
          <a:p>
            <a:pPr>
              <a:buFont typeface="Arial" charset="0"/>
              <a:buNone/>
            </a:pPr>
            <a:r>
              <a:rPr lang="en-US" sz="1400" dirty="0" smtClean="0"/>
              <a:t>377		$a </a:t>
            </a:r>
            <a:r>
              <a:rPr lang="en-US" sz="1400" dirty="0" err="1" smtClean="0"/>
              <a:t>eng</a:t>
            </a:r>
            <a:r>
              <a:rPr lang="en-US" sz="1400" dirty="0" smtClean="0"/>
              <a:t> </a:t>
            </a:r>
          </a:p>
          <a:p>
            <a:pPr>
              <a:buFont typeface="Arial" charset="0"/>
              <a:buNone/>
            </a:pPr>
            <a:r>
              <a:rPr lang="en-US" sz="1400" dirty="0" smtClean="0"/>
              <a:t>381		$a Mitchell</a:t>
            </a:r>
          </a:p>
          <a:p>
            <a:pPr>
              <a:buNone/>
            </a:pPr>
            <a:r>
              <a:rPr lang="en-US" sz="1400" dirty="0" smtClean="0"/>
              <a:t>500 </a:t>
            </a:r>
            <a:r>
              <a:rPr lang="en-US" sz="1400" dirty="0"/>
              <a:t>1	$w r $</a:t>
            </a:r>
            <a:r>
              <a:rPr lang="en-US" sz="1400" dirty="0" err="1"/>
              <a:t>i</a:t>
            </a:r>
            <a:r>
              <a:rPr lang="en-US" sz="1400" dirty="0"/>
              <a:t> Translator: $a Mitchell, Stephen, </a:t>
            </a:r>
            <a:r>
              <a:rPr lang="en-US" sz="1400" dirty="0" smtClean="0"/>
              <a:t>$d 1943-</a:t>
            </a:r>
          </a:p>
          <a:p>
            <a:pPr>
              <a:buNone/>
            </a:pPr>
            <a:r>
              <a:rPr lang="en-US" sz="1400" dirty="0" smtClean="0"/>
              <a:t>670		$a Iliad, 2011: $b title page (translated ... by Stephen Mitchell)</a:t>
            </a:r>
          </a:p>
        </p:txBody>
      </p:sp>
      <p:sp>
        <p:nvSpPr>
          <p:cNvPr id="4" name="Content Placeholder 2"/>
          <p:cNvSpPr txBox="1">
            <a:spLocks/>
          </p:cNvSpPr>
          <p:nvPr/>
        </p:nvSpPr>
        <p:spPr bwMode="auto">
          <a:xfrm>
            <a:off x="533400" y="4953000"/>
            <a:ext cx="8229600" cy="762000"/>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en-US" sz="1400" smtClean="0"/>
              <a:t>Note: LC would use this form for this and all English expressions of the Iliad, unless they are copy cataloging a record that differentiated the expression. Other catalogers may apply RDA (as above)</a:t>
            </a:r>
          </a:p>
          <a:p>
            <a:pPr>
              <a:buFont typeface="Arial" charset="0"/>
              <a:buNone/>
            </a:pPr>
            <a:r>
              <a:rPr lang="en-US" sz="1400" smtClean="0"/>
              <a:t>100 0  	$a Homer. $t Iliad. $l English</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40</a:t>
            </a:fld>
            <a:endParaRPr lang="en-US"/>
          </a:p>
        </p:txBody>
      </p:sp>
    </p:spTree>
    <p:extLst>
      <p:ext uri="{BB962C8B-B14F-4D97-AF65-F5344CB8AC3E}">
        <p14:creationId xmlns:p14="http://schemas.microsoft.com/office/powerpoint/2010/main" val="20061898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r>
              <a:rPr lang="en-US" smtClean="0"/>
              <a:t>RDA authority record </a:t>
            </a:r>
            <a:r>
              <a:rPr lang="en-US" smtClean="0">
                <a:solidFill>
                  <a:srgbClr val="FF0000"/>
                </a:solidFill>
              </a:rPr>
              <a:t>core</a:t>
            </a:r>
            <a:r>
              <a:rPr lang="en-US" smtClean="0"/>
              <a:t> and non-core: expression record</a:t>
            </a:r>
          </a:p>
        </p:txBody>
      </p:sp>
      <p:sp>
        <p:nvSpPr>
          <p:cNvPr id="70659" name="Content Placeholder 2"/>
          <p:cNvSpPr>
            <a:spLocks noGrp="1"/>
          </p:cNvSpPr>
          <p:nvPr>
            <p:ph idx="1"/>
          </p:nvPr>
        </p:nvSpPr>
        <p:spPr>
          <a:xfrm>
            <a:off x="457200" y="2362200"/>
            <a:ext cx="8229600" cy="2438400"/>
          </a:xfrm>
          <a:ln>
            <a:solidFill>
              <a:schemeClr val="tx1"/>
            </a:solidFill>
            <a:miter lim="800000"/>
            <a:headEnd/>
            <a:tailEnd/>
          </a:ln>
        </p:spPr>
        <p:txBody>
          <a:bodyPr/>
          <a:lstStyle/>
          <a:p>
            <a:pPr>
              <a:buNone/>
            </a:pPr>
            <a:r>
              <a:rPr lang="en-US" sz="1400" dirty="0"/>
              <a:t>040		$a UPB $b </a:t>
            </a:r>
            <a:r>
              <a:rPr lang="en-US" sz="1400" dirty="0" err="1"/>
              <a:t>eng</a:t>
            </a:r>
            <a:r>
              <a:rPr lang="en-US" sz="1400" dirty="0"/>
              <a:t> $e </a:t>
            </a:r>
            <a:r>
              <a:rPr lang="en-US" sz="1400" dirty="0" err="1"/>
              <a:t>rda</a:t>
            </a:r>
            <a:r>
              <a:rPr lang="en-US" sz="1400" dirty="0"/>
              <a:t> $c UPB </a:t>
            </a:r>
          </a:p>
          <a:p>
            <a:pPr>
              <a:buFont typeface="Arial" charset="0"/>
              <a:buNone/>
            </a:pPr>
            <a:r>
              <a:rPr lang="en-US" sz="1400" dirty="0" smtClean="0"/>
              <a:t>046		$k </a:t>
            </a:r>
            <a:r>
              <a:rPr lang="es-ES" sz="1400" dirty="0" smtClean="0"/>
              <a:t>2011</a:t>
            </a:r>
            <a:endParaRPr lang="en-US" sz="1400" dirty="0" smtClean="0"/>
          </a:p>
          <a:p>
            <a:pPr>
              <a:buFont typeface="Arial" charset="0"/>
              <a:buNone/>
            </a:pPr>
            <a:r>
              <a:rPr lang="en-US" sz="1400" dirty="0" smtClean="0"/>
              <a:t>100 0  	$a Homer. $t Iliad. $l </a:t>
            </a:r>
            <a:r>
              <a:rPr lang="en-US" sz="1400" dirty="0" smtClean="0">
                <a:solidFill>
                  <a:srgbClr val="FF0000"/>
                </a:solidFill>
              </a:rPr>
              <a:t>English</a:t>
            </a:r>
            <a:r>
              <a:rPr lang="en-US" sz="1400" dirty="0" smtClean="0"/>
              <a:t>. $h </a:t>
            </a:r>
            <a:r>
              <a:rPr lang="en-US" sz="1400" dirty="0" smtClean="0">
                <a:solidFill>
                  <a:srgbClr val="FF0000"/>
                </a:solidFill>
              </a:rPr>
              <a:t>Spoken word </a:t>
            </a:r>
            <a:r>
              <a:rPr lang="en-US" sz="1400" dirty="0" smtClean="0"/>
              <a:t>$s</a:t>
            </a:r>
            <a:r>
              <a:rPr lang="en-US" sz="1400" dirty="0" smtClean="0">
                <a:solidFill>
                  <a:srgbClr val="FF0000"/>
                </a:solidFill>
              </a:rPr>
              <a:t> </a:t>
            </a:r>
            <a:r>
              <a:rPr lang="en-US" sz="1400" dirty="0" smtClean="0"/>
              <a:t>(</a:t>
            </a:r>
            <a:r>
              <a:rPr lang="en-US" sz="1400" dirty="0" smtClean="0">
                <a:solidFill>
                  <a:srgbClr val="FF0000"/>
                </a:solidFill>
              </a:rPr>
              <a:t>Molina</a:t>
            </a:r>
            <a:r>
              <a:rPr lang="en-US" sz="1400" dirty="0" smtClean="0"/>
              <a:t>)</a:t>
            </a:r>
          </a:p>
          <a:p>
            <a:pPr>
              <a:buNone/>
            </a:pPr>
            <a:r>
              <a:rPr lang="en-US" sz="1400" dirty="0"/>
              <a:t>336		$a </a:t>
            </a:r>
            <a:r>
              <a:rPr lang="en-US" sz="1400" dirty="0" smtClean="0"/>
              <a:t>spoken word $2 </a:t>
            </a:r>
            <a:r>
              <a:rPr lang="en-US" sz="1400" dirty="0" err="1" smtClean="0"/>
              <a:t>rdacontent</a:t>
            </a:r>
            <a:r>
              <a:rPr lang="en-US" sz="1400" dirty="0" smtClean="0"/>
              <a:t> [not </a:t>
            </a:r>
            <a:r>
              <a:rPr lang="en-US" sz="1400" dirty="0"/>
              <a:t>used in current PCC practice]</a:t>
            </a:r>
          </a:p>
          <a:p>
            <a:pPr>
              <a:buFont typeface="Arial" charset="0"/>
              <a:buNone/>
            </a:pPr>
            <a:r>
              <a:rPr lang="en-US" sz="1400" dirty="0" smtClean="0"/>
              <a:t>377		$a </a:t>
            </a:r>
            <a:r>
              <a:rPr lang="en-US" sz="1400" dirty="0" err="1" smtClean="0"/>
              <a:t>eng</a:t>
            </a:r>
            <a:r>
              <a:rPr lang="en-US" sz="1400" dirty="0" smtClean="0"/>
              <a:t> </a:t>
            </a:r>
          </a:p>
          <a:p>
            <a:pPr>
              <a:buFont typeface="Arial" charset="0"/>
              <a:buNone/>
            </a:pPr>
            <a:r>
              <a:rPr lang="en-US" sz="1400" dirty="0" smtClean="0"/>
              <a:t>381		$a Molina</a:t>
            </a:r>
          </a:p>
          <a:p>
            <a:pPr>
              <a:buNone/>
            </a:pPr>
            <a:r>
              <a:rPr lang="en-US" sz="1400" dirty="0"/>
              <a:t>500 1	$w r $</a:t>
            </a:r>
            <a:r>
              <a:rPr lang="en-US" sz="1400" dirty="0" err="1"/>
              <a:t>i</a:t>
            </a:r>
            <a:r>
              <a:rPr lang="en-US" sz="1400" dirty="0"/>
              <a:t> </a:t>
            </a:r>
            <a:r>
              <a:rPr lang="en-US" sz="1400" dirty="0" smtClean="0"/>
              <a:t>Narrator: </a:t>
            </a:r>
            <a:r>
              <a:rPr lang="en-US" sz="1400" dirty="0"/>
              <a:t>$a </a:t>
            </a:r>
            <a:r>
              <a:rPr lang="en-US" sz="1400" dirty="0" smtClean="0"/>
              <a:t>Molina, Alfred, $d 1953-</a:t>
            </a:r>
            <a:endParaRPr lang="en-US" sz="1400" dirty="0"/>
          </a:p>
          <a:p>
            <a:pPr>
              <a:buNone/>
            </a:pPr>
            <a:r>
              <a:rPr lang="en-US" sz="1400" dirty="0"/>
              <a:t>500 1	$w r $</a:t>
            </a:r>
            <a:r>
              <a:rPr lang="en-US" sz="1400" dirty="0" err="1"/>
              <a:t>i</a:t>
            </a:r>
            <a:r>
              <a:rPr lang="en-US" sz="1400" dirty="0"/>
              <a:t> Translator: $a Mitchell, Stephen, $d 1943- </a:t>
            </a:r>
            <a:endParaRPr lang="en-US" sz="1400" dirty="0" smtClean="0"/>
          </a:p>
          <a:p>
            <a:pPr>
              <a:buNone/>
            </a:pPr>
            <a:r>
              <a:rPr lang="en-US" sz="1400" dirty="0" smtClean="0"/>
              <a:t>670		$a The Iliad, 2011: $b container (translated by Stephen Mitchell ; read by Alfred Molina)</a:t>
            </a:r>
            <a:endParaRPr lang="en-US" sz="1400" dirty="0"/>
          </a:p>
        </p:txBody>
      </p:sp>
      <p:sp>
        <p:nvSpPr>
          <p:cNvPr id="4" name="Content Placeholder 2"/>
          <p:cNvSpPr txBox="1">
            <a:spLocks/>
          </p:cNvSpPr>
          <p:nvPr/>
        </p:nvSpPr>
        <p:spPr bwMode="auto">
          <a:xfrm>
            <a:off x="533400" y="5029200"/>
            <a:ext cx="8229600" cy="762000"/>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en-US" sz="1400" smtClean="0"/>
              <a:t>Note: LC would use this form for this and all English expressions of the Iliad, unless they are copy cataloging a record that differentiated the expression. Other catalogers may apply RDA (as above)</a:t>
            </a:r>
          </a:p>
          <a:p>
            <a:pPr>
              <a:buFont typeface="Arial" charset="0"/>
              <a:buNone/>
            </a:pPr>
            <a:r>
              <a:rPr lang="en-US" sz="1400" smtClean="0"/>
              <a:t>100 0  	$a Homer. $t Iliad. $l English</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41</a:t>
            </a:fld>
            <a:endParaRPr lang="en-US"/>
          </a:p>
        </p:txBody>
      </p:sp>
    </p:spTree>
    <p:extLst>
      <p:ext uri="{BB962C8B-B14F-4D97-AF65-F5344CB8AC3E}">
        <p14:creationId xmlns:p14="http://schemas.microsoft.com/office/powerpoint/2010/main" val="208915105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r>
              <a:rPr lang="en-US" smtClean="0"/>
              <a:t>Exercises</a:t>
            </a:r>
          </a:p>
        </p:txBody>
      </p:sp>
      <p:sp>
        <p:nvSpPr>
          <p:cNvPr id="72707" name="Content Placeholder 2"/>
          <p:cNvSpPr>
            <a:spLocks noGrp="1"/>
          </p:cNvSpPr>
          <p:nvPr>
            <p:ph idx="1"/>
          </p:nvPr>
        </p:nvSpPr>
        <p:spPr/>
        <p:txBody>
          <a:bodyPr/>
          <a:lstStyle/>
          <a:p>
            <a:r>
              <a:rPr lang="en-US" smtClean="0"/>
              <a:t>Update or add authority records for works/expressions workshop participants have brought</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42</a:t>
            </a:fld>
            <a:endParaRPr lang="en-US"/>
          </a:p>
        </p:txBody>
      </p:sp>
    </p:spTree>
    <p:extLst>
      <p:ext uri="{BB962C8B-B14F-4D97-AF65-F5344CB8AC3E}">
        <p14:creationId xmlns:p14="http://schemas.microsoft.com/office/powerpoint/2010/main" val="236799430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10000"/>
            <a:ext cx="6477000" cy="1676400"/>
          </a:xfrm>
        </p:spPr>
        <p:txBody>
          <a:bodyPr/>
          <a:lstStyle/>
          <a:p>
            <a:r>
              <a:rPr lang="en-US" sz="2800" b="1">
                <a:solidFill>
                  <a:schemeClr val="tx1"/>
                </a:solidFill>
              </a:rPr>
              <a:t>RDA Training</a:t>
            </a:r>
            <a:br>
              <a:rPr lang="en-US" sz="2800" b="1">
                <a:solidFill>
                  <a:schemeClr val="tx1"/>
                </a:solidFill>
              </a:rPr>
            </a:br>
            <a:r>
              <a:rPr lang="en-US" sz="2800" b="1">
                <a:solidFill>
                  <a:schemeClr val="tx1"/>
                </a:solidFill>
              </a:rPr>
              <a:t>University of Nevada, </a:t>
            </a:r>
            <a:r>
              <a:rPr lang="en-US" sz="2800" b="1" smtClean="0">
                <a:solidFill>
                  <a:schemeClr val="tx1"/>
                </a:solidFill>
              </a:rPr>
              <a:t>Las Vegas</a:t>
            </a:r>
            <a:endParaRPr lang="en-US" sz="2800" b="1">
              <a:solidFill>
                <a:schemeClr val="tx1"/>
              </a:solidFill>
            </a:endParaRPr>
          </a:p>
          <a:p>
            <a:r>
              <a:rPr lang="en-US" sz="2800" b="1" smtClean="0">
                <a:solidFill>
                  <a:schemeClr val="tx1"/>
                </a:solidFill>
              </a:rPr>
              <a:t>May 2013</a:t>
            </a:r>
            <a:endParaRPr lang="en-US" sz="2800">
              <a:solidFill>
                <a:schemeClr val="tx1"/>
              </a:solidFill>
            </a:endParaRPr>
          </a:p>
          <a:p>
            <a:endParaRPr lang="en-US" sz="2800" dirty="0">
              <a:solidFill>
                <a:schemeClr val="tx1"/>
              </a:solidFill>
            </a:endParaRPr>
          </a:p>
        </p:txBody>
      </p:sp>
      <p:sp>
        <p:nvSpPr>
          <p:cNvPr id="5" name="Title 4"/>
          <p:cNvSpPr>
            <a:spLocks noGrp="1"/>
          </p:cNvSpPr>
          <p:nvPr>
            <p:ph type="ctrTitle"/>
          </p:nvPr>
        </p:nvSpPr>
        <p:spPr>
          <a:xfrm>
            <a:off x="685800" y="1524000"/>
            <a:ext cx="7772400" cy="1470025"/>
          </a:xfrm>
        </p:spPr>
        <p:txBody>
          <a:bodyPr/>
          <a:lstStyle/>
          <a:p>
            <a:r>
              <a:rPr lang="en-US" sz="3600" b="1" smtClean="0"/>
              <a:t>Module </a:t>
            </a:r>
            <a:r>
              <a:rPr lang="en-US" sz="3600" b="1"/>
              <a:t>9</a:t>
            </a:r>
            <a:r>
              <a:rPr lang="en-US" sz="3600" b="1" smtClean="0"/>
              <a:t/>
            </a:r>
            <a:br>
              <a:rPr lang="en-US" sz="3600" b="1" smtClean="0"/>
            </a:br>
            <a:r>
              <a:rPr lang="en-US" sz="3600" b="1" smtClean="0"/>
              <a:t>Describing Expressions</a:t>
            </a:r>
            <a:br>
              <a:rPr lang="en-US" sz="3600" b="1" smtClean="0"/>
            </a:br>
            <a:r>
              <a:rPr lang="en-US" sz="3600" b="1"/>
              <a:t/>
            </a:r>
            <a:br>
              <a:rPr lang="en-US" sz="3600" b="1"/>
            </a:br>
            <a:r>
              <a:rPr lang="en-US" sz="3600" b="1" smtClean="0"/>
              <a:t/>
            </a:r>
            <a:br>
              <a:rPr lang="en-US" sz="3600" b="1" smtClean="0"/>
            </a:br>
            <a:r>
              <a:rPr lang="en-US" sz="3600" b="1" smtClean="0"/>
              <a:t>Questions?</a:t>
            </a:r>
            <a:br>
              <a:rPr lang="en-US" sz="3600" b="1" smtClean="0"/>
            </a:br>
            <a:endParaRPr lang="en-US" sz="2400"/>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4" name="Slide Number Placeholder 3"/>
          <p:cNvSpPr>
            <a:spLocks noGrp="1"/>
          </p:cNvSpPr>
          <p:nvPr>
            <p:ph type="sldNum" sz="quarter" idx="12"/>
          </p:nvPr>
        </p:nvSpPr>
        <p:spPr/>
        <p:txBody>
          <a:bodyPr/>
          <a:lstStyle/>
          <a:p>
            <a:pPr>
              <a:defRPr/>
            </a:pPr>
            <a:fld id="{6AB6C514-0B45-4F14-8AA6-5DF49A543A8F}" type="slidenum">
              <a:rPr lang="en-US" smtClean="0"/>
              <a:pPr>
                <a:defRPr/>
              </a:pPr>
              <a:t>43</a:t>
            </a:fld>
            <a:endParaRPr lang="en-US"/>
          </a:p>
        </p:txBody>
      </p:sp>
    </p:spTree>
    <p:extLst>
      <p:ext uri="{BB962C8B-B14F-4D97-AF65-F5344CB8AC3E}">
        <p14:creationId xmlns:p14="http://schemas.microsoft.com/office/powerpoint/2010/main" val="40444370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a:r>
            <a:br>
              <a:rPr lang="en-US" smtClean="0"/>
            </a:br>
            <a:r>
              <a:rPr lang="en-US"/>
              <a:t/>
            </a:r>
            <a:br>
              <a:rPr lang="en-US"/>
            </a:br>
            <a:r>
              <a:rPr lang="en-US" smtClean="0"/>
              <a:t>This Presentation is available at</a:t>
            </a:r>
            <a:br>
              <a:rPr lang="en-US" smtClean="0"/>
            </a:br>
            <a:endParaRPr lang="en-US"/>
          </a:p>
        </p:txBody>
      </p:sp>
      <p:sp>
        <p:nvSpPr>
          <p:cNvPr id="3" name="Content Placeholder 2"/>
          <p:cNvSpPr>
            <a:spLocks noGrp="1"/>
          </p:cNvSpPr>
          <p:nvPr>
            <p:ph idx="1"/>
          </p:nvPr>
        </p:nvSpPr>
        <p:spPr>
          <a:xfrm>
            <a:off x="762000" y="1600201"/>
            <a:ext cx="7620000" cy="4495799"/>
          </a:xfrm>
        </p:spPr>
        <p:txBody>
          <a:bodyPr/>
          <a:lstStyle/>
          <a:p>
            <a:pPr marL="0" indent="0">
              <a:buNone/>
            </a:pPr>
            <a:endParaRPr lang="en-US" smtClean="0"/>
          </a:p>
          <a:p>
            <a:pPr marL="0" indent="0" algn="ctr">
              <a:buNone/>
            </a:pPr>
            <a:r>
              <a:rPr lang="en-US" smtClean="0"/>
              <a:t>http</a:t>
            </a:r>
            <a:r>
              <a:rPr lang="en-US"/>
              <a:t>://net.lib.byu.edu/~</a:t>
            </a:r>
            <a:r>
              <a:rPr lang="en-US" smtClean="0"/>
              <a:t>catalog/people/rlm/RDALV201305/index.htm</a:t>
            </a:r>
            <a:endParaRPr lang="en-US" smtClean="0"/>
          </a:p>
          <a:p>
            <a:pPr marL="0" indent="0" algn="ctr">
              <a:buNone/>
            </a:pPr>
            <a:endParaRPr lang="en-US"/>
          </a:p>
          <a:p>
            <a:pPr marL="0" indent="0" algn="ctr">
              <a:buNone/>
            </a:pPr>
            <a:r>
              <a:rPr lang="en-US" smtClean="0"/>
              <a:t>For further information </a:t>
            </a:r>
          </a:p>
          <a:p>
            <a:pPr marL="0" indent="0" algn="ctr">
              <a:buNone/>
            </a:pPr>
            <a:r>
              <a:rPr lang="en-US" smtClean="0"/>
              <a:t>contact Robert L. Maxwell</a:t>
            </a:r>
          </a:p>
          <a:p>
            <a:pPr marL="0" indent="0" algn="ctr">
              <a:buNone/>
            </a:pPr>
            <a:r>
              <a:rPr lang="en-US" smtClean="0"/>
              <a:t>robert_maxwell@byu.edu</a:t>
            </a:r>
            <a:endParaRPr lang="en-US"/>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31594486-D201-49C5-8E7E-D1598C506A7F}" type="slidenum">
              <a:rPr lang="en-US" smtClean="0"/>
              <a:pPr>
                <a:defRPr/>
              </a:pPr>
              <a:t>44</a:t>
            </a:fld>
            <a:endParaRPr lang="en-US"/>
          </a:p>
        </p:txBody>
      </p:sp>
    </p:spTree>
    <p:extLst>
      <p:ext uri="{BB962C8B-B14F-4D97-AF65-F5344CB8AC3E}">
        <p14:creationId xmlns:p14="http://schemas.microsoft.com/office/powerpoint/2010/main" val="1527643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Identifying Expressions: </a:t>
            </a:r>
            <a:br>
              <a:rPr lang="en-US" smtClean="0"/>
            </a:br>
            <a:r>
              <a:rPr lang="en-US" smtClean="0"/>
              <a:t>Core Elements (5.3)</a:t>
            </a:r>
            <a:endParaRPr lang="en-US"/>
          </a:p>
        </p:txBody>
      </p:sp>
      <p:sp>
        <p:nvSpPr>
          <p:cNvPr id="3" name="Content Placeholder 2"/>
          <p:cNvSpPr>
            <a:spLocks noGrp="1"/>
          </p:cNvSpPr>
          <p:nvPr>
            <p:ph idx="1"/>
          </p:nvPr>
        </p:nvSpPr>
        <p:spPr/>
        <p:txBody>
          <a:bodyPr/>
          <a:lstStyle/>
          <a:p>
            <a:pPr marL="0" indent="0">
              <a:buNone/>
            </a:pPr>
            <a:r>
              <a:rPr lang="en-US" sz="2800" i="1" smtClean="0"/>
              <a:t>Core in all cases</a:t>
            </a:r>
          </a:p>
          <a:p>
            <a:r>
              <a:rPr lang="en-US" sz="2800" smtClean="0"/>
              <a:t>Identifier for the expression</a:t>
            </a:r>
          </a:p>
          <a:p>
            <a:r>
              <a:rPr lang="en-US" sz="2800" smtClean="0"/>
              <a:t>Content type</a:t>
            </a:r>
          </a:p>
          <a:p>
            <a:r>
              <a:rPr lang="en-US" sz="2800" smtClean="0"/>
              <a:t>Language of expression</a:t>
            </a:r>
          </a:p>
          <a:p>
            <a:r>
              <a:rPr lang="en-US" sz="2800" smtClean="0"/>
              <a:t>Horizontal scale (maps)</a:t>
            </a:r>
          </a:p>
          <a:p>
            <a:r>
              <a:rPr lang="en-US" sz="2800" smtClean="0"/>
              <a:t>Vertical scale (maps)</a:t>
            </a:r>
          </a:p>
          <a:p>
            <a:pPr marL="0" indent="0">
              <a:buNone/>
            </a:pPr>
            <a:r>
              <a:rPr lang="en-US" sz="2800" i="1" smtClean="0"/>
              <a:t>Core if needed to distinguish</a:t>
            </a:r>
          </a:p>
          <a:p>
            <a:r>
              <a:rPr lang="en-US" sz="2800" smtClean="0"/>
              <a:t>Date of expression</a:t>
            </a:r>
          </a:p>
          <a:p>
            <a:r>
              <a:rPr lang="en-US" sz="2800" smtClean="0"/>
              <a:t>Other distinguishing characteristic</a:t>
            </a:r>
            <a:endParaRPr lang="en-US" sz="2800"/>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5</a:t>
            </a:fld>
            <a:endParaRPr lang="en-US"/>
          </a:p>
        </p:txBody>
      </p:sp>
    </p:spTree>
    <p:extLst>
      <p:ext uri="{BB962C8B-B14F-4D97-AF65-F5344CB8AC3E}">
        <p14:creationId xmlns:p14="http://schemas.microsoft.com/office/powerpoint/2010/main" val="4078496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Identifying Expressions: </a:t>
            </a:r>
            <a:br>
              <a:rPr lang="en-US" smtClean="0"/>
            </a:br>
            <a:r>
              <a:rPr lang="en-US" smtClean="0"/>
              <a:t>Core Elements</a:t>
            </a:r>
            <a:endParaRPr lang="en-US"/>
          </a:p>
        </p:txBody>
      </p:sp>
      <p:sp>
        <p:nvSpPr>
          <p:cNvPr id="3" name="Content Placeholder 2"/>
          <p:cNvSpPr>
            <a:spLocks noGrp="1"/>
          </p:cNvSpPr>
          <p:nvPr>
            <p:ph idx="1"/>
          </p:nvPr>
        </p:nvSpPr>
        <p:spPr/>
        <p:txBody>
          <a:bodyPr/>
          <a:lstStyle/>
          <a:p>
            <a:r>
              <a:rPr lang="en-US" smtClean="0"/>
              <a:t>A contributor is </a:t>
            </a:r>
            <a:r>
              <a:rPr lang="en-US" i="1" smtClean="0"/>
              <a:t>not</a:t>
            </a:r>
            <a:r>
              <a:rPr lang="en-US" smtClean="0"/>
              <a:t> a core element of the expression entity.</a:t>
            </a:r>
          </a:p>
          <a:p>
            <a:r>
              <a:rPr lang="en-US" smtClean="0"/>
              <a:t>Contributors can </a:t>
            </a:r>
            <a:r>
              <a:rPr lang="en-US"/>
              <a:t>be persons, families, or corporate bodies, and they are separate entities, </a:t>
            </a:r>
            <a:r>
              <a:rPr lang="en-US" i="1"/>
              <a:t>related</a:t>
            </a:r>
            <a:r>
              <a:rPr lang="en-US"/>
              <a:t> to the </a:t>
            </a:r>
            <a:r>
              <a:rPr lang="en-US" smtClean="0"/>
              <a:t>expression entity-</a:t>
            </a:r>
            <a:r>
              <a:rPr lang="en-US"/>
              <a:t>-</a:t>
            </a:r>
            <a:r>
              <a:rPr lang="en-US" smtClean="0"/>
              <a:t>a contributor </a:t>
            </a:r>
            <a:r>
              <a:rPr lang="en-US"/>
              <a:t>has a </a:t>
            </a:r>
            <a:r>
              <a:rPr lang="en-US" i="1"/>
              <a:t>relationship</a:t>
            </a:r>
            <a:r>
              <a:rPr lang="en-US"/>
              <a:t> with </a:t>
            </a:r>
            <a:r>
              <a:rPr lang="en-US" smtClean="0"/>
              <a:t>an expression.</a:t>
            </a:r>
            <a:endParaRPr lang="en-US"/>
          </a:p>
          <a:p>
            <a:endParaRPr lang="en-US"/>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6</a:t>
            </a:fld>
            <a:endParaRPr lang="en-US"/>
          </a:p>
        </p:txBody>
      </p:sp>
    </p:spTree>
    <p:extLst>
      <p:ext uri="{BB962C8B-B14F-4D97-AF65-F5344CB8AC3E}">
        <p14:creationId xmlns:p14="http://schemas.microsoft.com/office/powerpoint/2010/main" val="1313892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RDA 5.8. Source Consulted</a:t>
            </a:r>
            <a:endParaRPr lang="en-US"/>
          </a:p>
        </p:txBody>
      </p:sp>
      <p:sp>
        <p:nvSpPr>
          <p:cNvPr id="3" name="Content Placeholder 2"/>
          <p:cNvSpPr>
            <a:spLocks noGrp="1"/>
          </p:cNvSpPr>
          <p:nvPr>
            <p:ph idx="1"/>
          </p:nvPr>
        </p:nvSpPr>
        <p:spPr/>
        <p:txBody>
          <a:bodyPr/>
          <a:lstStyle/>
          <a:p>
            <a:r>
              <a:rPr lang="en-US" smtClean="0"/>
              <a:t>Record in 670 field, or 3XX $u/$v</a:t>
            </a:r>
          </a:p>
          <a:p>
            <a:r>
              <a:rPr lang="en-US" smtClean="0"/>
              <a:t>Always include one 670 for the work being cataloged</a:t>
            </a:r>
          </a:p>
          <a:p>
            <a:r>
              <a:rPr lang="en-US" smtClean="0"/>
              <a:t>Others included if needed to justify information in the description</a:t>
            </a:r>
          </a:p>
          <a:p>
            <a:r>
              <a:rPr lang="en-US" smtClean="0"/>
              <a:t>Suggested format: </a:t>
            </a:r>
          </a:p>
          <a:p>
            <a:pPr marL="457200" lvl="1" indent="0">
              <a:buNone/>
            </a:pPr>
            <a:r>
              <a:rPr lang="en-US" smtClean="0"/>
              <a:t>670  $a Title proper, date: $b citation (data)</a:t>
            </a:r>
          </a:p>
          <a:p>
            <a:pPr marL="457200" lvl="1" indent="0">
              <a:buNone/>
            </a:pPr>
            <a:endParaRPr lang="en-US"/>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7</a:t>
            </a:fld>
            <a:endParaRPr lang="en-US"/>
          </a:p>
        </p:txBody>
      </p:sp>
    </p:spTree>
    <p:extLst>
      <p:ext uri="{BB962C8B-B14F-4D97-AF65-F5344CB8AC3E}">
        <p14:creationId xmlns:p14="http://schemas.microsoft.com/office/powerpoint/2010/main" val="15621719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670 field examples</a:t>
            </a:r>
            <a:endParaRPr lang="en-US"/>
          </a:p>
        </p:txBody>
      </p:sp>
      <p:sp>
        <p:nvSpPr>
          <p:cNvPr id="3" name="Content Placeholder 2"/>
          <p:cNvSpPr>
            <a:spLocks noGrp="1"/>
          </p:cNvSpPr>
          <p:nvPr>
            <p:ph idx="1"/>
          </p:nvPr>
        </p:nvSpPr>
        <p:spPr>
          <a:xfrm>
            <a:off x="457200" y="1219200"/>
            <a:ext cx="8229600" cy="4800600"/>
          </a:xfrm>
        </p:spPr>
        <p:txBody>
          <a:bodyPr/>
          <a:lstStyle/>
          <a:p>
            <a:pPr marL="0" lvl="1" indent="0">
              <a:buNone/>
            </a:pPr>
            <a:endParaRPr lang="en-US" sz="1800" dirty="0" smtClean="0"/>
          </a:p>
          <a:p>
            <a:pPr marL="0" lvl="1" indent="0">
              <a:buNone/>
            </a:pPr>
            <a:r>
              <a:rPr lang="en-US" sz="1800" dirty="0" smtClean="0"/>
              <a:t>670  $a The Venus trap, 1972:  $b title page (translator, </a:t>
            </a:r>
            <a:r>
              <a:rPr lang="en-US" sz="1800" dirty="0" err="1" smtClean="0"/>
              <a:t>Wendayne</a:t>
            </a:r>
            <a:r>
              <a:rPr lang="en-US" sz="1800" dirty="0" smtClean="0"/>
              <a:t> Ackerman)</a:t>
            </a:r>
          </a:p>
          <a:p>
            <a:pPr marL="0" lvl="1" indent="0">
              <a:buNone/>
            </a:pPr>
            <a:endParaRPr lang="en-US" sz="1800" dirty="0"/>
          </a:p>
          <a:p>
            <a:pPr marL="0" lvl="1" indent="0">
              <a:buNone/>
            </a:pPr>
            <a:r>
              <a:rPr lang="en-US" sz="1800" dirty="0"/>
              <a:t>670  $a OCLC, 23 October 2012 $b (The Venus trap is an English expression of  </a:t>
            </a:r>
            <a:r>
              <a:rPr lang="en-US" sz="1800" dirty="0" err="1"/>
              <a:t>Im</a:t>
            </a:r>
            <a:r>
              <a:rPr lang="en-US" sz="1800" dirty="0"/>
              <a:t> </a:t>
            </a:r>
            <a:r>
              <a:rPr lang="en-US" sz="1800" dirty="0" err="1"/>
              <a:t>Dschungel</a:t>
            </a:r>
            <a:r>
              <a:rPr lang="en-US" sz="1800" dirty="0"/>
              <a:t> </a:t>
            </a:r>
            <a:r>
              <a:rPr lang="en-US" sz="1800" dirty="0" err="1"/>
              <a:t>der</a:t>
            </a:r>
            <a:r>
              <a:rPr lang="en-US" sz="1800" dirty="0"/>
              <a:t> </a:t>
            </a:r>
            <a:r>
              <a:rPr lang="en-US" sz="1800" dirty="0" err="1" smtClean="0"/>
              <a:t>Urwelt</a:t>
            </a:r>
            <a:r>
              <a:rPr lang="en-US" sz="1800" dirty="0" smtClean="0"/>
              <a:t>; this English expression was first published in 1972)</a:t>
            </a:r>
          </a:p>
          <a:p>
            <a:pPr marL="0" lvl="1" indent="0">
              <a:buNone/>
            </a:pPr>
            <a:endParaRPr lang="en-US" sz="1800" dirty="0" smtClean="0"/>
          </a:p>
          <a:p>
            <a:pPr marL="0" indent="0">
              <a:buNone/>
            </a:pPr>
            <a:r>
              <a:rPr lang="en-US" sz="1800" dirty="0" smtClean="0"/>
              <a:t>670  $a </a:t>
            </a:r>
            <a:r>
              <a:rPr lang="en-US" sz="1800" dirty="0"/>
              <a:t>Ender en el </a:t>
            </a:r>
            <a:r>
              <a:rPr lang="en-US" sz="1800" dirty="0" err="1"/>
              <a:t>exilio</a:t>
            </a:r>
            <a:r>
              <a:rPr lang="en-US" sz="1800" dirty="0"/>
              <a:t>, 2010: $b title page (</a:t>
            </a:r>
            <a:r>
              <a:rPr lang="en-US" sz="1800" dirty="0" err="1"/>
              <a:t>traducción</a:t>
            </a:r>
            <a:r>
              <a:rPr lang="en-US" sz="1800" dirty="0"/>
              <a:t> de Pedro Jorge </a:t>
            </a:r>
            <a:r>
              <a:rPr lang="en-US" sz="1800" dirty="0" smtClean="0"/>
              <a:t>Romero)</a:t>
            </a:r>
          </a:p>
          <a:p>
            <a:pPr marL="0" indent="0">
              <a:buNone/>
            </a:pPr>
            <a:endParaRPr lang="en-US" sz="1800" dirty="0"/>
          </a:p>
          <a:p>
            <a:pPr marL="0" indent="0">
              <a:buNone/>
            </a:pPr>
            <a:r>
              <a:rPr lang="en-US" sz="1800" dirty="0" smtClean="0"/>
              <a:t>670  $</a:t>
            </a:r>
            <a:r>
              <a:rPr lang="en-US" sz="1800" dirty="0"/>
              <a:t>a </a:t>
            </a:r>
            <a:r>
              <a:rPr lang="en-US" sz="1800" dirty="0" err="1" smtClean="0"/>
              <a:t>A</a:t>
            </a:r>
            <a:r>
              <a:rPr lang="en-US" sz="1800" dirty="0" smtClean="0"/>
              <a:t> young doctor’s notebook, 2011: $b title page (translated by Hugh </a:t>
            </a:r>
            <a:r>
              <a:rPr lang="en-US" sz="1800" dirty="0" err="1" smtClean="0"/>
              <a:t>Aplin</a:t>
            </a:r>
            <a:r>
              <a:rPr lang="en-US" sz="1800" dirty="0" smtClean="0"/>
              <a:t>)</a:t>
            </a:r>
          </a:p>
          <a:p>
            <a:pPr marL="0" indent="0">
              <a:buNone/>
            </a:pPr>
            <a:endParaRPr lang="en-US" sz="1800" dirty="0"/>
          </a:p>
          <a:p>
            <a:pPr marL="0" indent="0">
              <a:buNone/>
            </a:pPr>
            <a:r>
              <a:rPr lang="en-US" sz="1800" dirty="0" smtClean="0"/>
              <a:t>670   $a Iliad book XXII, 2012:  $b title page (edited </a:t>
            </a:r>
            <a:r>
              <a:rPr lang="en-US" sz="1800" dirty="0"/>
              <a:t>by Irene </a:t>
            </a:r>
            <a:r>
              <a:rPr lang="en-US" sz="1800" dirty="0" smtClean="0"/>
              <a:t>J.F</a:t>
            </a:r>
            <a:r>
              <a:rPr lang="en-US" sz="1800" dirty="0"/>
              <a:t>. de </a:t>
            </a:r>
            <a:r>
              <a:rPr lang="en-US" sz="1800" dirty="0" err="1" smtClean="0"/>
              <a:t>Jong</a:t>
            </a:r>
            <a:r>
              <a:rPr lang="en-US" sz="1800" dirty="0" smtClean="0"/>
              <a:t>)</a:t>
            </a:r>
            <a:endParaRPr lang="en-US" sz="1800" dirty="0"/>
          </a:p>
        </p:txBody>
      </p:sp>
      <p:sp>
        <p:nvSpPr>
          <p:cNvPr id="4" name="Footer Placeholder 3"/>
          <p:cNvSpPr>
            <a:spLocks noGrp="1"/>
          </p:cNvSpPr>
          <p:nvPr>
            <p:ph type="ftr" sz="quarter" idx="11"/>
          </p:nvPr>
        </p:nvSpPr>
        <p:spPr/>
        <p:txBody>
          <a:bodyPr/>
          <a:lstStyle/>
          <a:p>
            <a:pPr>
              <a:defRPr/>
            </a:pPr>
            <a:r>
              <a:rPr lang="en-US" smtClean="0"/>
              <a:t>Module 9. Describing Expressions</a:t>
            </a:r>
            <a:endParaRPr lang="en-US"/>
          </a:p>
        </p:txBody>
      </p:sp>
      <p:sp>
        <p:nvSpPr>
          <p:cNvPr id="5" name="Slide Number Placeholder 4"/>
          <p:cNvSpPr>
            <a:spLocks noGrp="1"/>
          </p:cNvSpPr>
          <p:nvPr>
            <p:ph type="sldNum" sz="quarter" idx="12"/>
          </p:nvPr>
        </p:nvSpPr>
        <p:spPr/>
        <p:txBody>
          <a:bodyPr/>
          <a:lstStyle/>
          <a:p>
            <a:pPr>
              <a:defRPr/>
            </a:pPr>
            <a:fld id="{D92AA2C8-A7FF-495D-8849-DA0C39E4BF22}" type="slidenum">
              <a:rPr lang="en-US" smtClean="0"/>
              <a:pPr>
                <a:defRPr/>
              </a:pPr>
              <a:t>8</a:t>
            </a:fld>
            <a:endParaRPr lang="en-US"/>
          </a:p>
        </p:txBody>
      </p:sp>
    </p:spTree>
    <p:extLst>
      <p:ext uri="{BB962C8B-B14F-4D97-AF65-F5344CB8AC3E}">
        <p14:creationId xmlns:p14="http://schemas.microsoft.com/office/powerpoint/2010/main" val="18829021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Identifying Expressions</a:t>
            </a:r>
            <a:br>
              <a:rPr lang="en-US" smtClean="0"/>
            </a:br>
            <a:r>
              <a:rPr lang="en-US" smtClean="0"/>
              <a:t>Sources of Information</a:t>
            </a:r>
          </a:p>
        </p:txBody>
      </p:sp>
      <p:sp>
        <p:nvSpPr>
          <p:cNvPr id="19459" name="Content Placeholder 2"/>
          <p:cNvSpPr>
            <a:spLocks noGrp="1"/>
          </p:cNvSpPr>
          <p:nvPr>
            <p:ph idx="1"/>
          </p:nvPr>
        </p:nvSpPr>
        <p:spPr/>
        <p:txBody>
          <a:bodyPr/>
          <a:lstStyle/>
          <a:p>
            <a:endParaRPr lang="en-US" smtClean="0"/>
          </a:p>
          <a:p>
            <a:r>
              <a:rPr lang="en-US" smtClean="0"/>
              <a:t>Where can we get information about expressions?</a:t>
            </a:r>
          </a:p>
          <a:p>
            <a:pPr lvl="1"/>
            <a:r>
              <a:rPr lang="en-US" smtClean="0"/>
              <a:t>6.1.1: Take information on ... identifying attributes of ... expressions from </a:t>
            </a:r>
            <a:r>
              <a:rPr lang="en-US" i="1" smtClean="0"/>
              <a:t>any source</a:t>
            </a:r>
            <a:r>
              <a:rPr lang="en-US" smtClean="0"/>
              <a:t>.</a:t>
            </a:r>
          </a:p>
        </p:txBody>
      </p:sp>
      <p:sp>
        <p:nvSpPr>
          <p:cNvPr id="2" name="Footer Placeholder 1"/>
          <p:cNvSpPr>
            <a:spLocks noGrp="1"/>
          </p:cNvSpPr>
          <p:nvPr>
            <p:ph type="ftr" sz="quarter" idx="11"/>
          </p:nvPr>
        </p:nvSpPr>
        <p:spPr/>
        <p:txBody>
          <a:bodyPr/>
          <a:lstStyle/>
          <a:p>
            <a:pPr>
              <a:defRPr/>
            </a:pPr>
            <a:r>
              <a:rPr lang="en-US" smtClean="0"/>
              <a:t>Module 9. Describing Expressions</a:t>
            </a:r>
            <a:endParaRPr lang="en-US"/>
          </a:p>
        </p:txBody>
      </p:sp>
      <p:sp>
        <p:nvSpPr>
          <p:cNvPr id="3" name="Slide Number Placeholder 2"/>
          <p:cNvSpPr>
            <a:spLocks noGrp="1"/>
          </p:cNvSpPr>
          <p:nvPr>
            <p:ph type="sldNum" sz="quarter" idx="12"/>
          </p:nvPr>
        </p:nvSpPr>
        <p:spPr/>
        <p:txBody>
          <a:bodyPr/>
          <a:lstStyle/>
          <a:p>
            <a:pPr>
              <a:defRPr/>
            </a:pPr>
            <a:fld id="{D92AA2C8-A7FF-495D-8849-DA0C39E4BF22}" type="slidenum">
              <a:rPr lang="en-US" smtClean="0"/>
              <a:pPr>
                <a:defRPr/>
              </a:pPr>
              <a:t>9</a:t>
            </a:fld>
            <a:endParaRPr lang="en-US"/>
          </a:p>
        </p:txBody>
      </p:sp>
    </p:spTree>
    <p:extLst>
      <p:ext uri="{BB962C8B-B14F-4D97-AF65-F5344CB8AC3E}">
        <p14:creationId xmlns:p14="http://schemas.microsoft.com/office/powerpoint/2010/main" val="16759889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5350</TotalTime>
  <Words>3135</Words>
  <Application>Microsoft Office PowerPoint</Application>
  <PresentationFormat>On-screen Show (4:3)</PresentationFormat>
  <Paragraphs>405</Paragraphs>
  <Slides>44</Slides>
  <Notes>30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Module 9 Describing Expressions </vt:lpstr>
      <vt:lpstr>Please log in to RDA</vt:lpstr>
      <vt:lpstr>FRBR Primary Entities</vt:lpstr>
      <vt:lpstr>Identifying Expressions: Definition</vt:lpstr>
      <vt:lpstr>Identifying Expressions:  Core Elements (5.3)</vt:lpstr>
      <vt:lpstr>Identifying Expressions:  Core Elements</vt:lpstr>
      <vt:lpstr>RDA 5.8. Source Consulted</vt:lpstr>
      <vt:lpstr>670 field examples</vt:lpstr>
      <vt:lpstr>Identifying Expressions Sources of Information</vt:lpstr>
      <vt:lpstr>Identifying Expressions: Sources</vt:lpstr>
      <vt:lpstr>Attributes of Expressions: Title?</vt:lpstr>
      <vt:lpstr>Attributes of Expressions:  Content Type</vt:lpstr>
      <vt:lpstr>Attributes of Expressions:  Content Type</vt:lpstr>
      <vt:lpstr>Attributes of Expressions:  Exercise: Content Type</vt:lpstr>
      <vt:lpstr>Attributes of Expressions:  Exercise: Content Type</vt:lpstr>
      <vt:lpstr>Attributes of Expressions: Date of Expression</vt:lpstr>
      <vt:lpstr>Attributes of Expressions: Date of Expression</vt:lpstr>
      <vt:lpstr>Attributes of Expressions: Language</vt:lpstr>
      <vt:lpstr>Expression Authority Record Piedra de sol</vt:lpstr>
      <vt:lpstr>Attributes of Expressions: Other Distinguishing Characteristic</vt:lpstr>
      <vt:lpstr>Attributes of Expressions: Other Distinguishing Characteristic</vt:lpstr>
      <vt:lpstr>Attributes of Expressions: Other Distinguishing Characteristic</vt:lpstr>
      <vt:lpstr>Attributes of Expressions: Other Distinguishing Characteristic</vt:lpstr>
      <vt:lpstr>Attributes of Expression:  Identifier</vt:lpstr>
      <vt:lpstr>Attributes of Expression: Other Distinguishing characteristic of a Musical Expression</vt:lpstr>
      <vt:lpstr>Attributes of Expression: Other Distinguishing characteristic of a Religious Expression (Bible)</vt:lpstr>
      <vt:lpstr>Constructing the Authorized Access Point for an Expression (6.27.3)</vt:lpstr>
      <vt:lpstr>Constructing the Authorized Access Point for an Expression (6.27.3)</vt:lpstr>
      <vt:lpstr>Constructing the Authorized Access Point for an Expression (6.27.3)</vt:lpstr>
      <vt:lpstr>Constructing a Variant Access Point for an Expression (6.27.4.5)</vt:lpstr>
      <vt:lpstr>Constructing the Authorized Access Point for a Musical Expression (6.28.3)</vt:lpstr>
      <vt:lpstr>Constructing the Authorized Access Point for a Musical Expression (6.28.3)</vt:lpstr>
      <vt:lpstr>Constructing the Authorized Access Point for a Musical Expression (6.28.3)</vt:lpstr>
      <vt:lpstr>Constructing the Authorized Access Point for an Religious Expression (6.30.3.2) (Bible)</vt:lpstr>
      <vt:lpstr>Constructing the Authorized Access Point for an Religious Expression (6.30.3.2) (Bible)</vt:lpstr>
      <vt:lpstr>Reminder: Source Consulted</vt:lpstr>
      <vt:lpstr>Related Persons, Families, or Corporate Bodies (RDA 30-32)</vt:lpstr>
      <vt:lpstr>RDA authority record core and non-core: expression record</vt:lpstr>
      <vt:lpstr>RDA authority record core and non-core: expression record</vt:lpstr>
      <vt:lpstr>RDA authority record core and non-core: expression record</vt:lpstr>
      <vt:lpstr>RDA authority record core and non-core: expression record</vt:lpstr>
      <vt:lpstr>Exercises</vt:lpstr>
      <vt:lpstr>Module 9 Describing Expressions   Questions? </vt:lpstr>
      <vt:lpstr>  This Presentation is available at </vt:lpstr>
    </vt:vector>
  </TitlesOfParts>
  <Company>St Charles City-County Library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Library</dc:creator>
  <cp:lastModifiedBy>rlm3</cp:lastModifiedBy>
  <cp:revision>422</cp:revision>
  <dcterms:created xsi:type="dcterms:W3CDTF">2009-02-12T16:45:06Z</dcterms:created>
  <dcterms:modified xsi:type="dcterms:W3CDTF">2013-05-14T21:01:53Z</dcterms:modified>
</cp:coreProperties>
</file>